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6"/>
  </p:notesMasterIdLst>
  <p:sldIdLst>
    <p:sldId id="258" r:id="rId2"/>
    <p:sldId id="277" r:id="rId3"/>
    <p:sldId id="278" r:id="rId4"/>
    <p:sldId id="279" r:id="rId5"/>
    <p:sldId id="280" r:id="rId6"/>
    <p:sldId id="281" r:id="rId7"/>
    <p:sldId id="306" r:id="rId8"/>
    <p:sldId id="307" r:id="rId9"/>
    <p:sldId id="308" r:id="rId10"/>
    <p:sldId id="309" r:id="rId11"/>
    <p:sldId id="310" r:id="rId12"/>
    <p:sldId id="311" r:id="rId13"/>
    <p:sldId id="312" r:id="rId14"/>
    <p:sldId id="313" r:id="rId15"/>
    <p:sldId id="314" r:id="rId16"/>
    <p:sldId id="315" r:id="rId17"/>
    <p:sldId id="316" r:id="rId18"/>
    <p:sldId id="317" r:id="rId19"/>
    <p:sldId id="318" r:id="rId20"/>
    <p:sldId id="319" r:id="rId21"/>
    <p:sldId id="320" r:id="rId22"/>
    <p:sldId id="321" r:id="rId23"/>
    <p:sldId id="322" r:id="rId24"/>
    <p:sldId id="323"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Lst>
  <p:sldSz cx="9144000" cy="6858000" type="screen4x3"/>
  <p:notesSz cx="6858000" cy="9144000"/>
  <p:custDataLst>
    <p:tags r:id="rId4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la Medalia" initials="CM" lastIdx="12" clrIdx="0"/>
  <p:cmAuthor id="1" name="Maria Perez-Patron"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82" autoAdjust="0"/>
    <p:restoredTop sz="86789" autoAdjust="0"/>
  </p:normalViewPr>
  <p:slideViewPr>
    <p:cSldViewPr>
      <p:cViewPr varScale="1">
        <p:scale>
          <a:sx n="100" d="100"/>
          <a:sy n="100" d="100"/>
        </p:scale>
        <p:origin x="1536"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1" d="100"/>
          <a:sy n="51" d="100"/>
        </p:scale>
        <p:origin x="-333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gs" Target="tags/tag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63E855-97DE-45AD-B805-D05F37C5E941}" type="datetimeFigureOut">
              <a:rPr lang="en-US" smtClean="0"/>
              <a:t>1/17/2017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5F0521-4875-4D8D-A4C7-DA6FBA8969D2}" type="slidenum">
              <a:rPr lang="en-US" smtClean="0"/>
              <a:t>‹#›</a:t>
            </a:fld>
            <a:endParaRPr lang="en-US" dirty="0"/>
          </a:p>
        </p:txBody>
      </p:sp>
    </p:spTree>
    <p:extLst>
      <p:ext uri="{BB962C8B-B14F-4D97-AF65-F5344CB8AC3E}">
        <p14:creationId xmlns:p14="http://schemas.microsoft.com/office/powerpoint/2010/main" val="3402980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txBox="1">
            <a:spLocks noGrp="1" noChangeArrowheads="1"/>
          </p:cNvSpPr>
          <p:nvPr/>
        </p:nvSpPr>
        <p:spPr bwMode="auto">
          <a:xfrm>
            <a:off x="3883827" y="8684926"/>
            <a:ext cx="2972590" cy="4575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446" tIns="46223" rIns="92446" bIns="46223" anchor="b"/>
          <a:lstStyle>
            <a:lvl1pPr defTabSz="923925">
              <a:defRPr>
                <a:solidFill>
                  <a:schemeClr val="tx1"/>
                </a:solidFill>
                <a:latin typeface="Garamond" pitchFamily="18" charset="0"/>
              </a:defRPr>
            </a:lvl1pPr>
            <a:lvl2pPr marL="750888" indent="-288925" defTabSz="923925">
              <a:defRPr>
                <a:solidFill>
                  <a:schemeClr val="tx1"/>
                </a:solidFill>
                <a:latin typeface="Garamond" pitchFamily="18" charset="0"/>
              </a:defRPr>
            </a:lvl2pPr>
            <a:lvl3pPr marL="1155700" indent="-231775" defTabSz="923925">
              <a:defRPr>
                <a:solidFill>
                  <a:schemeClr val="tx1"/>
                </a:solidFill>
                <a:latin typeface="Garamond" pitchFamily="18" charset="0"/>
              </a:defRPr>
            </a:lvl3pPr>
            <a:lvl4pPr marL="1617663" indent="-230188" defTabSz="923925">
              <a:defRPr>
                <a:solidFill>
                  <a:schemeClr val="tx1"/>
                </a:solidFill>
                <a:latin typeface="Garamond" pitchFamily="18" charset="0"/>
              </a:defRPr>
            </a:lvl4pPr>
            <a:lvl5pPr marL="2079625" indent="-230188" defTabSz="923925">
              <a:defRPr>
                <a:solidFill>
                  <a:schemeClr val="tx1"/>
                </a:solidFill>
                <a:latin typeface="Garamond" pitchFamily="18" charset="0"/>
              </a:defRPr>
            </a:lvl5pPr>
            <a:lvl6pPr marL="2536825" indent="-230188" algn="ctr" defTabSz="923925" eaLnBrk="0" fontAlgn="base" hangingPunct="0">
              <a:spcBef>
                <a:spcPct val="0"/>
              </a:spcBef>
              <a:spcAft>
                <a:spcPct val="0"/>
              </a:spcAft>
              <a:defRPr>
                <a:solidFill>
                  <a:schemeClr val="tx1"/>
                </a:solidFill>
                <a:latin typeface="Garamond" pitchFamily="18" charset="0"/>
              </a:defRPr>
            </a:lvl6pPr>
            <a:lvl7pPr marL="2994025" indent="-230188" algn="ctr" defTabSz="923925" eaLnBrk="0" fontAlgn="base" hangingPunct="0">
              <a:spcBef>
                <a:spcPct val="0"/>
              </a:spcBef>
              <a:spcAft>
                <a:spcPct val="0"/>
              </a:spcAft>
              <a:defRPr>
                <a:solidFill>
                  <a:schemeClr val="tx1"/>
                </a:solidFill>
                <a:latin typeface="Garamond" pitchFamily="18" charset="0"/>
              </a:defRPr>
            </a:lvl7pPr>
            <a:lvl8pPr marL="3451225" indent="-230188" algn="ctr" defTabSz="923925" eaLnBrk="0" fontAlgn="base" hangingPunct="0">
              <a:spcBef>
                <a:spcPct val="0"/>
              </a:spcBef>
              <a:spcAft>
                <a:spcPct val="0"/>
              </a:spcAft>
              <a:defRPr>
                <a:solidFill>
                  <a:schemeClr val="tx1"/>
                </a:solidFill>
                <a:latin typeface="Garamond" pitchFamily="18" charset="0"/>
              </a:defRPr>
            </a:lvl8pPr>
            <a:lvl9pPr marL="3908425" indent="-230188" algn="ctr" defTabSz="923925" eaLnBrk="0" fontAlgn="base" hangingPunct="0">
              <a:spcBef>
                <a:spcPct val="0"/>
              </a:spcBef>
              <a:spcAft>
                <a:spcPct val="0"/>
              </a:spcAft>
              <a:defRPr>
                <a:solidFill>
                  <a:schemeClr val="tx1"/>
                </a:solidFill>
                <a:latin typeface="Garamond" pitchFamily="18" charset="0"/>
              </a:defRPr>
            </a:lvl9pPr>
          </a:lstStyle>
          <a:p>
            <a:pPr algn="r" eaLnBrk="1" hangingPunct="1"/>
            <a:fld id="{36F893B1-9287-4213-AD0E-B1EF2BC66C00}" type="slidenum">
              <a:rPr lang="en-US" sz="1200">
                <a:latin typeface="Times New Roman" pitchFamily="18" charset="0"/>
              </a:rPr>
              <a:pPr algn="r" eaLnBrk="1" hangingPunct="1"/>
              <a:t>4</a:t>
            </a:fld>
            <a:endParaRPr lang="en-US" sz="1200" dirty="0">
              <a:latin typeface="Times New Roman" pitchFamily="18" charset="0"/>
            </a:endParaRPr>
          </a:p>
        </p:txBody>
      </p:sp>
      <p:sp>
        <p:nvSpPr>
          <p:cNvPr id="195587" name="Rectangle 2"/>
          <p:cNvSpPr>
            <a:spLocks noGrp="1" noRot="1" noChangeAspect="1" noChangeArrowheads="1" noTextEdit="1"/>
          </p:cNvSpPr>
          <p:nvPr>
            <p:ph type="sldImg"/>
          </p:nvPr>
        </p:nvSpPr>
        <p:spPr>
          <a:ln/>
        </p:spPr>
      </p:sp>
      <p:sp>
        <p:nvSpPr>
          <p:cNvPr id="195588" name="Rectangle 3"/>
          <p:cNvSpPr>
            <a:spLocks noGrp="1" noChangeArrowheads="1"/>
          </p:cNvSpPr>
          <p:nvPr>
            <p:ph type="body" idx="1"/>
          </p:nvPr>
        </p:nvSpPr>
        <p:spPr>
          <a:noFill/>
        </p:spPr>
        <p:txBody>
          <a:bodyPr/>
          <a:lstStyle/>
          <a:p>
            <a:pPr eaLnBrk="1" hangingPunct="1"/>
            <a:endParaRPr lang="en-US" dirty="0" smtClean="0"/>
          </a:p>
        </p:txBody>
      </p:sp>
    </p:spTree>
    <p:extLst>
      <p:ext uri="{BB962C8B-B14F-4D97-AF65-F5344CB8AC3E}">
        <p14:creationId xmlns:p14="http://schemas.microsoft.com/office/powerpoint/2010/main" val="3197446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E3223D2F-CC27-8245-9BC7-58CB0D66A135}" type="slidenum">
              <a:rPr lang="en-US" sz="1200"/>
              <a:pPr eaLnBrk="1" hangingPunct="1"/>
              <a:t>19</a:t>
            </a:fld>
            <a:endParaRPr lang="en-US" sz="1200" dirty="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endParaRPr lang="en-US" dirty="0">
              <a:latin typeface="Times New Roman" charset="0"/>
            </a:endParaRPr>
          </a:p>
        </p:txBody>
      </p:sp>
    </p:spTree>
    <p:extLst>
      <p:ext uri="{BB962C8B-B14F-4D97-AF65-F5344CB8AC3E}">
        <p14:creationId xmlns:p14="http://schemas.microsoft.com/office/powerpoint/2010/main" val="2927011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94C0E3B7-695C-B64C-8FA6-8C1F552F58B4}" type="slidenum">
              <a:rPr lang="en-US" sz="1200"/>
              <a:pPr eaLnBrk="1" hangingPunct="1"/>
              <a:t>22</a:t>
            </a:fld>
            <a:endParaRPr lang="en-US" sz="1200" dirty="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endParaRPr lang="en-US" dirty="0">
              <a:latin typeface="Times New Roman" charset="0"/>
            </a:endParaRPr>
          </a:p>
        </p:txBody>
      </p:sp>
    </p:spTree>
    <p:extLst>
      <p:ext uri="{BB962C8B-B14F-4D97-AF65-F5344CB8AC3E}">
        <p14:creationId xmlns:p14="http://schemas.microsoft.com/office/powerpoint/2010/main" val="4075546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93753C45-3789-1345-8BF7-88291C2BE100}" type="slidenum">
              <a:rPr lang="en-US" sz="1200"/>
              <a:pPr eaLnBrk="1" hangingPunct="1"/>
              <a:t>23</a:t>
            </a:fld>
            <a:endParaRPr lang="en-US" sz="1200" dirty="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endParaRPr lang="en-US" dirty="0">
              <a:latin typeface="Times New Roman" charset="0"/>
            </a:endParaRPr>
          </a:p>
        </p:txBody>
      </p:sp>
    </p:spTree>
    <p:extLst>
      <p:ext uri="{BB962C8B-B14F-4D97-AF65-F5344CB8AC3E}">
        <p14:creationId xmlns:p14="http://schemas.microsoft.com/office/powerpoint/2010/main" val="1826267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389BF91-4C87-1A46-BB2D-0570C047F1DD}" type="slidenum">
              <a:rPr lang="en-US" sz="1200"/>
              <a:pPr eaLnBrk="1" hangingPunct="1"/>
              <a:t>24</a:t>
            </a:fld>
            <a:endParaRPr lang="en-US" sz="1200"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endParaRPr lang="en-US" dirty="0">
              <a:latin typeface="Times New Roman" charset="0"/>
            </a:endParaRPr>
          </a:p>
        </p:txBody>
      </p:sp>
    </p:spTree>
    <p:extLst>
      <p:ext uri="{BB962C8B-B14F-4D97-AF65-F5344CB8AC3E}">
        <p14:creationId xmlns:p14="http://schemas.microsoft.com/office/powerpoint/2010/main" val="790643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836864-6FF2-48AC-84FD-0E50B2D10FC2}" type="slidenum">
              <a:rPr lang="en-US" smtClean="0"/>
              <a:pPr/>
              <a:t>26</a:t>
            </a:fld>
            <a:endParaRPr lang="en-US" dirty="0"/>
          </a:p>
        </p:txBody>
      </p:sp>
    </p:spTree>
    <p:extLst>
      <p:ext uri="{BB962C8B-B14F-4D97-AF65-F5344CB8AC3E}">
        <p14:creationId xmlns:p14="http://schemas.microsoft.com/office/powerpoint/2010/main" val="2336522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28C2A1-3883-431E-A254-32158267D557}" type="slidenum">
              <a:rPr lang="en-US" smtClean="0"/>
              <a:t>40</a:t>
            </a:fld>
            <a:endParaRPr lang="en-US" dirty="0"/>
          </a:p>
        </p:txBody>
      </p:sp>
    </p:spTree>
    <p:extLst>
      <p:ext uri="{BB962C8B-B14F-4D97-AF65-F5344CB8AC3E}">
        <p14:creationId xmlns:p14="http://schemas.microsoft.com/office/powerpoint/2010/main" val="31537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836864-6FF2-48AC-84FD-0E50B2D10FC2}" type="slidenum">
              <a:rPr lang="en-US" smtClean="0"/>
              <a:pPr/>
              <a:t>42</a:t>
            </a:fld>
            <a:endParaRPr lang="en-US" dirty="0"/>
          </a:p>
        </p:txBody>
      </p:sp>
    </p:spTree>
    <p:extLst>
      <p:ext uri="{BB962C8B-B14F-4D97-AF65-F5344CB8AC3E}">
        <p14:creationId xmlns:p14="http://schemas.microsoft.com/office/powerpoint/2010/main" val="3162495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lvl1pPr>
          </a:lstStyle>
          <a:p>
            <a:r>
              <a:rPr lang="en-US" dirty="0" smtClean="0"/>
              <a:t>Click to add title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subtitle</a:t>
            </a:r>
            <a:endParaRPr lang="en-US" dirty="0"/>
          </a:p>
        </p:txBody>
      </p:sp>
      <p:sp>
        <p:nvSpPr>
          <p:cNvPr id="6" name="Slide Number Placeholder 5"/>
          <p:cNvSpPr>
            <a:spLocks noGrp="1"/>
          </p:cNvSpPr>
          <p:nvPr>
            <p:ph type="sldNum" sz="quarter" idx="12"/>
          </p:nvPr>
        </p:nvSpPr>
        <p:spPr/>
        <p:txBody>
          <a:bodyPr/>
          <a:lstStyle/>
          <a:p>
            <a:fld id="{7268A5C4-149D-4D66-BABE-E6DD2BE69C90}" type="slidenum">
              <a:rPr lang="en-US" smtClean="0"/>
              <a:t>‹#›</a:t>
            </a:fld>
            <a:endParaRPr lang="en-US" dirty="0"/>
          </a:p>
        </p:txBody>
      </p:sp>
    </p:spTree>
    <p:extLst>
      <p:ext uri="{BB962C8B-B14F-4D97-AF65-F5344CB8AC3E}">
        <p14:creationId xmlns:p14="http://schemas.microsoft.com/office/powerpoint/2010/main" val="2530034398"/>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3" name="Content Placeholder 2"/>
          <p:cNvSpPr>
            <a:spLocks noGrp="1"/>
          </p:cNvSpPr>
          <p:nvPr>
            <p:ph idx="1" hasCustomPrompt="1"/>
          </p:nvPr>
        </p:nvSpPr>
        <p:spPr/>
        <p:txBody>
          <a:bodyPr/>
          <a:lstStyle>
            <a:lvl1pPr>
              <a:defRPr/>
            </a:lvl1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7268A5C4-149D-4D66-BABE-E6DD2BE69C90}" type="slidenum">
              <a:rPr lang="en-US" smtClean="0"/>
              <a:t>‹#›</a:t>
            </a:fld>
            <a:endParaRPr lang="en-US" dirty="0"/>
          </a:p>
        </p:txBody>
      </p:sp>
    </p:spTree>
    <p:extLst>
      <p:ext uri="{BB962C8B-B14F-4D97-AF65-F5344CB8AC3E}">
        <p14:creationId xmlns:p14="http://schemas.microsoft.com/office/powerpoint/2010/main" val="3802903665"/>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7268A5C4-149D-4D66-BABE-E6DD2BE69C90}" type="slidenum">
              <a:rPr lang="en-US" smtClean="0"/>
              <a:t>‹#›</a:t>
            </a:fld>
            <a:endParaRPr lang="en-US" dirty="0"/>
          </a:p>
        </p:txBody>
      </p:sp>
    </p:spTree>
    <p:extLst>
      <p:ext uri="{BB962C8B-B14F-4D97-AF65-F5344CB8AC3E}">
        <p14:creationId xmlns:p14="http://schemas.microsoft.com/office/powerpoint/2010/main" val="270107521"/>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5" name="Slide Number Placeholder 4"/>
          <p:cNvSpPr>
            <a:spLocks noGrp="1"/>
          </p:cNvSpPr>
          <p:nvPr>
            <p:ph type="sldNum" sz="quarter" idx="12"/>
          </p:nvPr>
        </p:nvSpPr>
        <p:spPr/>
        <p:txBody>
          <a:bodyPr/>
          <a:lstStyle/>
          <a:p>
            <a:fld id="{7268A5C4-149D-4D66-BABE-E6DD2BE69C90}" type="slidenum">
              <a:rPr lang="en-US" smtClean="0"/>
              <a:t>‹#›</a:t>
            </a:fld>
            <a:endParaRPr lang="en-US" dirty="0"/>
          </a:p>
        </p:txBody>
      </p:sp>
    </p:spTree>
    <p:extLst>
      <p:ext uri="{BB962C8B-B14F-4D97-AF65-F5344CB8AC3E}">
        <p14:creationId xmlns:p14="http://schemas.microsoft.com/office/powerpoint/2010/main" val="3724190041"/>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268A5C4-149D-4D66-BABE-E6DD2BE69C90}" type="slidenum">
              <a:rPr lang="en-US" smtClean="0"/>
              <a:t>‹#›</a:t>
            </a:fld>
            <a:endParaRPr lang="en-US" dirty="0"/>
          </a:p>
        </p:txBody>
      </p:sp>
    </p:spTree>
    <p:extLst>
      <p:ext uri="{BB962C8B-B14F-4D97-AF65-F5344CB8AC3E}">
        <p14:creationId xmlns:p14="http://schemas.microsoft.com/office/powerpoint/2010/main" val="1139571131"/>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6235700"/>
            <a:ext cx="9144000" cy="6223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add title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b="1">
                <a:solidFill>
                  <a:schemeClr val="tx1">
                    <a:tint val="75000"/>
                  </a:schemeClr>
                </a:solidFill>
              </a:defRPr>
            </a:lvl1pPr>
          </a:lstStyle>
          <a:p>
            <a:fld id="{7268A5C4-149D-4D66-BABE-E6DD2BE69C90}" type="slidenum">
              <a:rPr lang="en-US" smtClean="0"/>
              <a:pPr/>
              <a:t>‹#›</a:t>
            </a:fld>
            <a:endParaRPr lang="en-US" dirty="0"/>
          </a:p>
        </p:txBody>
      </p:sp>
    </p:spTree>
    <p:extLst>
      <p:ext uri="{BB962C8B-B14F-4D97-AF65-F5344CB8AC3E}">
        <p14:creationId xmlns:p14="http://schemas.microsoft.com/office/powerpoint/2010/main" val="2068828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mc:AlternateContent xmlns:mc="http://schemas.openxmlformats.org/markup-compatibility/2006">
    <mc:Choice xmlns:p14="http://schemas.microsoft.com/office/powerpoint/2010/main" Requires="p14">
      <p:transition spd="slow" p14:dur="2000" advClick="0"/>
    </mc:Choice>
    <mc:Fallback>
      <p:transition spd="slow" advClick="0"/>
    </mc:Fallback>
  </mc:AlternateContent>
  <p:hf hdr="0" ftr="0" dt="0"/>
  <p:txStyles>
    <p:titleStyle>
      <a:lvl1pPr algn="ctr" defTabSz="914400" rtl="0" eaLnBrk="1" latinLnBrk="0" hangingPunct="1">
        <a:spcBef>
          <a:spcPct val="0"/>
        </a:spcBef>
        <a:buNone/>
        <a:defRPr sz="4400" b="1" i="0" kern="1200" baseline="0">
          <a:solidFill>
            <a:schemeClr val="tx1"/>
          </a:solidFill>
          <a:latin typeface="Arial" panose="020B0604020202020204" pitchFamily="34" charset="0"/>
          <a:ea typeface="+mj-ea"/>
          <a:cs typeface="+mj-cs"/>
        </a:defRPr>
      </a:lvl1pPr>
    </p:titleStyle>
    <p:bodyStyle>
      <a:lvl1pPr marL="342900" indent="-342900" algn="l" defTabSz="914400" rtl="0" eaLnBrk="1" latinLnBrk="0" hangingPunct="1">
        <a:spcBef>
          <a:spcPct val="20000"/>
        </a:spcBef>
        <a:buFont typeface="Wingdings" panose="05000000000000000000"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Wingdings" panose="05000000000000000000" pitchFamily="2" charset="2"/>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anose="05000000000000000000"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hyperlink" Target="http://www2.census.gov/ces/wp/2011/CES-WP-11-29.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census.gov/ce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ps.ahrq.gov/data_stats/onsite_datacenter.jsp" TargetMode="External"/><Relationship Id="rId4" Type="http://schemas.openxmlformats.org/officeDocument/2006/relationships/hyperlink" Target="http://www.cdc.gov/rdc/"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hyperlink" Target="https://www.google.com/url?sa=t&amp;rct=j&amp;q=&amp;esrc=s&amp;source=web&amp;cd=1&amp;ved=0ahUKEwj509bRobrQAhUs54MKHYmlBssQFggdMAA&amp;url=https://www2.census.gov/ces/wp/2014/CES-WP-14-26.pdf&amp;usg=AFQjCNFHncMtW98hSHJ2rVGUkxsF4z3ORw&amp;sig2=__aIRH5HDI921tbHRCs7vA&amp;cad=rja" TargetMode="External"/><Relationship Id="rId3" Type="http://schemas.openxmlformats.org/officeDocument/2006/relationships/hyperlink" Target="https://papers.ssrn.com/sol3/papers.cfm?abstract_id=2696158" TargetMode="External"/><Relationship Id="rId7" Type="http://schemas.openxmlformats.org/officeDocument/2006/relationships/hyperlink" Target="http://ucdata.berkeley.edu/pubs/DavisHollyIRSR_jul06.pdf" TargetMode="External"/><Relationship Id="rId2" Type="http://schemas.openxmlformats.org/officeDocument/2006/relationships/hyperlink" Target="http://papers.ssrn.com/sol3/papers.cfm?abstract_id=2755723" TargetMode="External"/><Relationship Id="rId1" Type="http://schemas.openxmlformats.org/officeDocument/2006/relationships/slideLayout" Target="../slideLayouts/slideLayout2.xml"/><Relationship Id="rId6" Type="http://schemas.openxmlformats.org/officeDocument/2006/relationships/hyperlink" Target="https://papers.ssrn.com/sol3/papers.cfm?abstract_id=2128793" TargetMode="External"/><Relationship Id="rId5" Type="http://schemas.openxmlformats.org/officeDocument/2006/relationships/hyperlink" Target="https://ideas.repec.org/p/cen/wpaper/15-29.html" TargetMode="External"/><Relationship Id="rId4" Type="http://schemas.openxmlformats.org/officeDocument/2006/relationships/hyperlink" Target="https://www.researchgate.net/profile/Shihe_Fu/publication/5152890_The_survey_of_industrial_RD_-_Patent_database_link_project/links/00b7d534c8e1557215000000.pdf" TargetMode="External"/><Relationship Id="rId9" Type="http://schemas.openxmlformats.org/officeDocument/2006/relationships/hyperlink" Target="https://ideas.repec.org/p/cen/wpaper/15-40r.html" TargetMode="External"/></Relationships>
</file>

<file path=ppt/slides/_rels/slide44.xml.rels><?xml version="1.0" encoding="UTF-8" standalone="yes"?>
<Relationships xmlns="http://schemas.openxmlformats.org/package/2006/relationships"><Relationship Id="rId2" Type="http://schemas.openxmlformats.org/officeDocument/2006/relationships/hyperlink" Target="mailto:Bethany.DeSalvo@census.go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normAutofit fontScale="90000"/>
          </a:bodyPr>
          <a:lstStyle/>
          <a:p>
            <a:r>
              <a:rPr lang="en-US" dirty="0" smtClean="0"/>
              <a:t>Proposal Development in Federal Statistical </a:t>
            </a:r>
            <a:br>
              <a:rPr lang="en-US" dirty="0" smtClean="0"/>
            </a:br>
            <a:r>
              <a:rPr lang="en-US" dirty="0" smtClean="0"/>
              <a:t> Research Data Centers (RDCs)</a:t>
            </a:r>
            <a:endParaRPr lang="en-US" dirty="0"/>
          </a:p>
        </p:txBody>
      </p:sp>
      <p:sp>
        <p:nvSpPr>
          <p:cNvPr id="3" name="Subtitle 2"/>
          <p:cNvSpPr>
            <a:spLocks noGrp="1"/>
          </p:cNvSpPr>
          <p:nvPr>
            <p:ph type="subTitle" idx="1"/>
          </p:nvPr>
        </p:nvSpPr>
        <p:spPr>
          <a:xfrm>
            <a:off x="914400" y="2209800"/>
            <a:ext cx="7315200" cy="3429000"/>
          </a:xfrm>
        </p:spPr>
        <p:txBody>
          <a:bodyPr>
            <a:normAutofit lnSpcReduction="10000"/>
          </a:bodyPr>
          <a:lstStyle/>
          <a:p>
            <a:pPr algn="l">
              <a:spcBef>
                <a:spcPts val="0"/>
              </a:spcBef>
              <a:defRPr/>
            </a:pPr>
            <a:endParaRPr lang="en-US" sz="4000" dirty="0" smtClean="0">
              <a:solidFill>
                <a:schemeClr val="tx1"/>
              </a:solidFill>
            </a:endParaRPr>
          </a:p>
          <a:p>
            <a:pPr algn="l">
              <a:spcBef>
                <a:spcPts val="0"/>
              </a:spcBef>
              <a:defRPr/>
            </a:pPr>
            <a:r>
              <a:rPr lang="en-US" sz="4000" dirty="0" smtClean="0">
                <a:solidFill>
                  <a:schemeClr val="tx1"/>
                </a:solidFill>
              </a:rPr>
              <a:t>Bethany S. DeSalvo, PhD</a:t>
            </a:r>
            <a:r>
              <a:rPr lang="en-US" sz="4000" dirty="0">
                <a:solidFill>
                  <a:schemeClr val="tx1"/>
                </a:solidFill>
              </a:rPr>
              <a:t>		</a:t>
            </a:r>
          </a:p>
          <a:p>
            <a:pPr algn="l">
              <a:spcBef>
                <a:spcPts val="0"/>
              </a:spcBef>
              <a:defRPr/>
            </a:pPr>
            <a:r>
              <a:rPr lang="en-US" sz="2600" dirty="0" smtClean="0">
                <a:solidFill>
                  <a:schemeClr val="tx1"/>
                </a:solidFill>
              </a:rPr>
              <a:t>Federal Statistical Research </a:t>
            </a:r>
            <a:r>
              <a:rPr lang="en-US" sz="2600" dirty="0">
                <a:solidFill>
                  <a:schemeClr val="tx1"/>
                </a:solidFill>
              </a:rPr>
              <a:t>Data </a:t>
            </a:r>
            <a:r>
              <a:rPr lang="en-US" sz="2600" dirty="0" smtClean="0">
                <a:solidFill>
                  <a:schemeClr val="tx1"/>
                </a:solidFill>
              </a:rPr>
              <a:t>Centers, Texas</a:t>
            </a:r>
            <a:endParaRPr lang="en-US" sz="2600" dirty="0">
              <a:solidFill>
                <a:schemeClr val="tx1"/>
              </a:solidFill>
            </a:endParaRPr>
          </a:p>
          <a:p>
            <a:pPr algn="l">
              <a:spcBef>
                <a:spcPts val="0"/>
              </a:spcBef>
              <a:defRPr/>
            </a:pPr>
            <a:r>
              <a:rPr lang="en-US" sz="2600" dirty="0">
                <a:solidFill>
                  <a:schemeClr val="tx1"/>
                </a:solidFill>
              </a:rPr>
              <a:t>Center for Economic Studies	</a:t>
            </a:r>
          </a:p>
          <a:p>
            <a:pPr algn="l">
              <a:spcBef>
                <a:spcPts val="0"/>
              </a:spcBef>
              <a:defRPr/>
            </a:pPr>
            <a:r>
              <a:rPr lang="en-US" sz="2600" dirty="0" smtClean="0">
                <a:solidFill>
                  <a:schemeClr val="tx1"/>
                </a:solidFill>
              </a:rPr>
              <a:t>United States Census Bureau</a:t>
            </a:r>
            <a:endParaRPr lang="en-US" sz="2600" dirty="0">
              <a:solidFill>
                <a:schemeClr val="tx1"/>
              </a:solidFill>
            </a:endParaRPr>
          </a:p>
          <a:p>
            <a:pPr>
              <a:defRPr/>
            </a:pPr>
            <a:endParaRPr lang="en-US" sz="1800" dirty="0" smtClean="0"/>
          </a:p>
          <a:p>
            <a:pPr>
              <a:defRPr/>
            </a:pPr>
            <a:endParaRPr lang="en-US" sz="1800" dirty="0"/>
          </a:p>
          <a:p>
            <a:pPr algn="l">
              <a:defRPr/>
            </a:pPr>
            <a:r>
              <a:rPr lang="en-US" sz="1800" dirty="0" smtClean="0"/>
              <a:t>Any </a:t>
            </a:r>
            <a:r>
              <a:rPr lang="en-US" sz="1800" dirty="0"/>
              <a:t>opinions and conclusions expressed herein are those of the author and do not necessarily represent the views of the U.S. Census Bureau</a:t>
            </a:r>
            <a:r>
              <a:rPr lang="en-US" sz="1800" dirty="0" smtClean="0"/>
              <a:t>.</a:t>
            </a:r>
            <a:endParaRPr lang="en-US" sz="1800" dirty="0">
              <a:solidFill>
                <a:schemeClr val="tx1"/>
              </a:solidFill>
            </a:endParaRPr>
          </a:p>
          <a:p>
            <a:pPr>
              <a:defRPr/>
            </a:pPr>
            <a:endParaRPr lang="en-US" sz="4000" dirty="0">
              <a:solidFill>
                <a:schemeClr val="tx1"/>
              </a:solidFill>
            </a:endParaRPr>
          </a:p>
          <a:p>
            <a:endParaRPr lang="en-US" dirty="0"/>
          </a:p>
        </p:txBody>
      </p:sp>
    </p:spTree>
    <p:extLst>
      <p:ext uri="{BB962C8B-B14F-4D97-AF65-F5344CB8AC3E}">
        <p14:creationId xmlns:p14="http://schemas.microsoft.com/office/powerpoint/2010/main" val="90108437"/>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381000"/>
            <a:ext cx="7886700" cy="994172"/>
          </a:xfrm>
        </p:spPr>
        <p:txBody>
          <a:bodyPr/>
          <a:lstStyle/>
          <a:p>
            <a:r>
              <a:rPr lang="en-US" dirty="0"/>
              <a:t>Data Available</a:t>
            </a:r>
          </a:p>
        </p:txBody>
      </p:sp>
      <p:sp>
        <p:nvSpPr>
          <p:cNvPr id="8" name="Content Placeholder 7"/>
          <p:cNvSpPr>
            <a:spLocks noGrp="1"/>
          </p:cNvSpPr>
          <p:nvPr>
            <p:ph idx="1"/>
          </p:nvPr>
        </p:nvSpPr>
        <p:spPr>
          <a:xfrm>
            <a:off x="584305" y="1457646"/>
            <a:ext cx="8263721" cy="3485916"/>
          </a:xfrm>
        </p:spPr>
        <p:txBody>
          <a:bodyPr>
            <a:normAutofit fontScale="92500" lnSpcReduction="20000"/>
          </a:bodyPr>
          <a:lstStyle/>
          <a:p>
            <a:r>
              <a:rPr lang="en-US" altLang="en-US" sz="2700" dirty="0">
                <a:ea typeface="ＭＳ Ｐゴシック" pitchFamily="34" charset="-128"/>
              </a:rPr>
              <a:t>Current Population Survey Supplements</a:t>
            </a:r>
          </a:p>
          <a:p>
            <a:pPr lvl="1"/>
            <a:r>
              <a:rPr lang="en-US" altLang="en-US" sz="2100" dirty="0">
                <a:ea typeface="ＭＳ Ｐゴシック" pitchFamily="34" charset="-128"/>
              </a:rPr>
              <a:t>ASEC (Annual Social and Economic Supplement) or March 1967-2015</a:t>
            </a:r>
          </a:p>
          <a:p>
            <a:pPr lvl="1"/>
            <a:r>
              <a:rPr lang="en-US" altLang="en-US" sz="2100" dirty="0">
                <a:ea typeface="ＭＳ Ｐゴシック" pitchFamily="34" charset="-128"/>
              </a:rPr>
              <a:t>Fertility Supplement (1998-2012), Food Security (2001-2012), School enrollment (2004-2014), Tobacco Use (1998-2011), Unbanked (2009-2013), Volunteer (2002-2015), Voter </a:t>
            </a:r>
            <a:r>
              <a:rPr lang="en-US" altLang="en-US" sz="2100" dirty="0" err="1">
                <a:ea typeface="ＭＳ Ｐゴシック" pitchFamily="34" charset="-128"/>
              </a:rPr>
              <a:t>Reg</a:t>
            </a:r>
            <a:r>
              <a:rPr lang="en-US" altLang="en-US" sz="2100" dirty="0">
                <a:ea typeface="ＭＳ Ｐゴシック" pitchFamily="34" charset="-128"/>
              </a:rPr>
              <a:t> (1998-2012)</a:t>
            </a:r>
            <a:endParaRPr lang="en-US" altLang="en-US" sz="2100" dirty="0">
              <a:ea typeface="ＭＳ Ｐゴシック" pitchFamily="34" charset="-128"/>
            </a:endParaRPr>
          </a:p>
          <a:p>
            <a:r>
              <a:rPr lang="en-US" altLang="en-US" sz="2700" dirty="0">
                <a:ea typeface="ＭＳ Ｐゴシック" pitchFamily="34" charset="-128"/>
              </a:rPr>
              <a:t>American Housing Survey </a:t>
            </a:r>
            <a:endParaRPr lang="en-US" altLang="en-US" sz="2700" dirty="0">
              <a:ea typeface="ＭＳ Ｐゴシック" pitchFamily="34" charset="-128"/>
            </a:endParaRPr>
          </a:p>
          <a:p>
            <a:pPr lvl="1"/>
            <a:r>
              <a:rPr lang="en-US" altLang="en-US" sz="2100" dirty="0">
                <a:ea typeface="ＭＳ Ｐゴシック" pitchFamily="34" charset="-128"/>
              </a:rPr>
              <a:t>Some years from 1984</a:t>
            </a:r>
            <a:r>
              <a:rPr lang="en-US" altLang="en-US" sz="2100" dirty="0">
                <a:ea typeface="ＭＳ Ｐゴシック" pitchFamily="34" charset="-128"/>
              </a:rPr>
              <a:t>-</a:t>
            </a:r>
            <a:r>
              <a:rPr lang="en-US" altLang="en-US" sz="2100" dirty="0">
                <a:ea typeface="ＭＳ Ｐゴシック" pitchFamily="34" charset="-128"/>
              </a:rPr>
              <a:t>2015; ~</a:t>
            </a:r>
            <a:r>
              <a:rPr lang="en-US" altLang="en-US" sz="2100" dirty="0">
                <a:ea typeface="ＭＳ Ｐゴシック" pitchFamily="34" charset="-128"/>
              </a:rPr>
              <a:t>50,000 households </a:t>
            </a:r>
            <a:r>
              <a:rPr lang="en-US" altLang="en-US" sz="2100" dirty="0">
                <a:ea typeface="ＭＳ Ｐゴシック" pitchFamily="34" charset="-128"/>
              </a:rPr>
              <a:t>per year</a:t>
            </a:r>
          </a:p>
          <a:p>
            <a:pPr lvl="1"/>
            <a:r>
              <a:rPr lang="en-US" altLang="en-US" sz="2100" dirty="0">
                <a:ea typeface="ＭＳ Ｐゴシック" pitchFamily="34" charset="-128"/>
              </a:rPr>
              <a:t>Core questions: Home condition, occupant characteristics, home </a:t>
            </a:r>
            <a:r>
              <a:rPr lang="en-US" altLang="en-US" sz="2100" dirty="0">
                <a:ea typeface="ＭＳ Ｐゴシック" pitchFamily="34" charset="-128"/>
              </a:rPr>
              <a:t>improvements, </a:t>
            </a:r>
            <a:r>
              <a:rPr lang="en-US" altLang="en-US" sz="2100" dirty="0">
                <a:ea typeface="ＭＳ Ｐゴシック" pitchFamily="34" charset="-128"/>
              </a:rPr>
              <a:t>housing </a:t>
            </a:r>
            <a:r>
              <a:rPr lang="en-US" altLang="en-US" sz="2100" dirty="0">
                <a:ea typeface="ＭＳ Ｐゴシック" pitchFamily="34" charset="-128"/>
              </a:rPr>
              <a:t>costs, </a:t>
            </a:r>
            <a:r>
              <a:rPr lang="en-US" altLang="en-US" sz="2100" dirty="0">
                <a:ea typeface="ＭＳ Ｐゴシック" pitchFamily="34" charset="-128"/>
              </a:rPr>
              <a:t>home </a:t>
            </a:r>
            <a:r>
              <a:rPr lang="en-US" altLang="en-US" sz="2100" dirty="0">
                <a:ea typeface="ＭＳ Ｐゴシック" pitchFamily="34" charset="-128"/>
              </a:rPr>
              <a:t>values, </a:t>
            </a:r>
            <a:r>
              <a:rPr lang="en-US" altLang="en-US" sz="2100" dirty="0">
                <a:ea typeface="ＭＳ Ｐゴシック" pitchFamily="34" charset="-128"/>
              </a:rPr>
              <a:t>characteristics </a:t>
            </a:r>
            <a:r>
              <a:rPr lang="en-US" altLang="en-US" sz="2100" dirty="0">
                <a:ea typeface="ＭＳ Ｐゴシック" pitchFamily="34" charset="-128"/>
              </a:rPr>
              <a:t>of recent </a:t>
            </a:r>
            <a:r>
              <a:rPr lang="en-US" altLang="en-US" sz="2100" dirty="0">
                <a:ea typeface="ＭＳ Ｐゴシック" pitchFamily="34" charset="-128"/>
              </a:rPr>
              <a:t>movers, </a:t>
            </a:r>
            <a:r>
              <a:rPr lang="en-US" altLang="en-US" sz="2100" dirty="0" err="1">
                <a:ea typeface="ＭＳ Ｐゴシック" pitchFamily="34" charset="-128"/>
              </a:rPr>
              <a:t>etc</a:t>
            </a:r>
            <a:endParaRPr lang="en-US" altLang="en-US" sz="2100" dirty="0">
              <a:ea typeface="ＭＳ Ｐゴシック" pitchFamily="34" charset="-128"/>
            </a:endParaRPr>
          </a:p>
          <a:p>
            <a:pPr lvl="1"/>
            <a:r>
              <a:rPr lang="en-US" altLang="en-US" sz="2100" dirty="0">
                <a:ea typeface="ＭＳ Ｐゴシック" pitchFamily="34" charset="-128"/>
              </a:rPr>
              <a:t>Topical questions vary by year</a:t>
            </a:r>
          </a:p>
          <a:p>
            <a:pPr lvl="1"/>
            <a:endParaRPr lang="en-US" altLang="en-US" sz="2100" dirty="0">
              <a:ea typeface="ＭＳ Ｐゴシック" pitchFamily="34" charset="-128"/>
            </a:endParaRPr>
          </a:p>
          <a:p>
            <a:pPr lvl="1"/>
            <a:endParaRPr lang="en-US" altLang="en-US" sz="2100" dirty="0">
              <a:ea typeface="ＭＳ Ｐゴシック" pitchFamily="34" charset="-128"/>
            </a:endParaRPr>
          </a:p>
          <a:p>
            <a:pPr lvl="1"/>
            <a:endParaRPr lang="en-US" altLang="en-US" sz="2100" dirty="0">
              <a:ea typeface="ＭＳ Ｐゴシック" pitchFamily="34" charset="-128"/>
            </a:endParaRPr>
          </a:p>
          <a:p>
            <a:pPr lvl="1"/>
            <a:endParaRPr lang="en-US" altLang="en-US" dirty="0">
              <a:ea typeface="ＭＳ Ｐゴシック" pitchFamily="34" charset="-128"/>
            </a:endParaRPr>
          </a:p>
        </p:txBody>
      </p:sp>
    </p:spTree>
    <p:extLst>
      <p:ext uri="{BB962C8B-B14F-4D97-AF65-F5344CB8AC3E}">
        <p14:creationId xmlns:p14="http://schemas.microsoft.com/office/powerpoint/2010/main" val="4212230897"/>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81000"/>
            <a:ext cx="7886700" cy="994172"/>
          </a:xfrm>
        </p:spPr>
        <p:txBody>
          <a:bodyPr/>
          <a:lstStyle/>
          <a:p>
            <a:r>
              <a:rPr lang="en-US" dirty="0"/>
              <a:t>Data Available</a:t>
            </a:r>
          </a:p>
        </p:txBody>
      </p:sp>
      <p:sp>
        <p:nvSpPr>
          <p:cNvPr id="5" name="Content Placeholder 4"/>
          <p:cNvSpPr>
            <a:spLocks noGrp="1"/>
          </p:cNvSpPr>
          <p:nvPr>
            <p:ph idx="1"/>
          </p:nvPr>
        </p:nvSpPr>
        <p:spPr>
          <a:xfrm>
            <a:off x="575486" y="1559694"/>
            <a:ext cx="7886700" cy="3277036"/>
          </a:xfrm>
        </p:spPr>
        <p:txBody>
          <a:bodyPr>
            <a:normAutofit fontScale="92500" lnSpcReduction="20000"/>
          </a:bodyPr>
          <a:lstStyle/>
          <a:p>
            <a:r>
              <a:rPr lang="en-US" sz="2700" dirty="0"/>
              <a:t>Survey of Income and Program Participation</a:t>
            </a:r>
          </a:p>
          <a:p>
            <a:pPr lvl="1"/>
            <a:r>
              <a:rPr lang="en-US" sz="2400" dirty="0"/>
              <a:t>2-4 year household panels; interviews ~every 4 months; 1984</a:t>
            </a:r>
            <a:r>
              <a:rPr lang="en-US" sz="2400" dirty="0"/>
              <a:t>-</a:t>
            </a:r>
            <a:r>
              <a:rPr lang="en-US" sz="2400" dirty="0"/>
              <a:t>2014; </a:t>
            </a:r>
            <a:r>
              <a:rPr lang="en-US" sz="2400" dirty="0"/>
              <a:t>14,000 to </a:t>
            </a:r>
            <a:r>
              <a:rPr lang="en-US" sz="2400" dirty="0"/>
              <a:t>52,000 households each wave</a:t>
            </a:r>
          </a:p>
          <a:p>
            <a:pPr lvl="1"/>
            <a:r>
              <a:rPr lang="en-US" sz="2400" dirty="0"/>
              <a:t>Core: labor force, income dynamics, government transfers</a:t>
            </a:r>
          </a:p>
          <a:p>
            <a:pPr lvl="1"/>
            <a:r>
              <a:rPr lang="en-US" sz="2400" dirty="0"/>
              <a:t>Topical modules vary </a:t>
            </a:r>
          </a:p>
          <a:p>
            <a:r>
              <a:rPr lang="en-US" sz="2700" dirty="0"/>
              <a:t>National Crime Victimization Survey </a:t>
            </a:r>
            <a:endParaRPr lang="en-US" sz="2700" dirty="0"/>
          </a:p>
          <a:p>
            <a:pPr lvl="1"/>
            <a:r>
              <a:rPr lang="en-US" sz="2400" dirty="0"/>
              <a:t>Yearly 2006-2014; ~90,000 households</a:t>
            </a:r>
          </a:p>
          <a:p>
            <a:pPr lvl="1"/>
            <a:r>
              <a:rPr lang="en-US" sz="2400" dirty="0"/>
              <a:t>Non-fatal and property crimes, reported and unreported; demographic information for respondent; demographic information of perpetrator, </a:t>
            </a:r>
            <a:r>
              <a:rPr lang="en-US" sz="2400" dirty="0" err="1"/>
              <a:t>exp</a:t>
            </a:r>
            <a:r>
              <a:rPr lang="en-US" sz="2400" dirty="0"/>
              <a:t> with CJ system</a:t>
            </a:r>
          </a:p>
          <a:p>
            <a:pPr lvl="1"/>
            <a:endParaRPr lang="en-US" sz="2400" dirty="0"/>
          </a:p>
        </p:txBody>
      </p:sp>
    </p:spTree>
    <p:extLst>
      <p:ext uri="{BB962C8B-B14F-4D97-AF65-F5344CB8AC3E}">
        <p14:creationId xmlns:p14="http://schemas.microsoft.com/office/powerpoint/2010/main" val="2206464438"/>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91635" y="381000"/>
            <a:ext cx="7886700" cy="994172"/>
          </a:xfrm>
        </p:spPr>
        <p:txBody>
          <a:bodyPr/>
          <a:lstStyle/>
          <a:p>
            <a:r>
              <a:rPr lang="en-US" dirty="0" smtClean="0"/>
              <a:t>Data Available</a:t>
            </a:r>
            <a:endParaRPr lang="en-US" dirty="0"/>
          </a:p>
        </p:txBody>
      </p:sp>
      <p:sp>
        <p:nvSpPr>
          <p:cNvPr id="8" name="Content Placeholder 7"/>
          <p:cNvSpPr>
            <a:spLocks noGrp="1"/>
          </p:cNvSpPr>
          <p:nvPr>
            <p:ph idx="1"/>
          </p:nvPr>
        </p:nvSpPr>
        <p:spPr>
          <a:xfrm>
            <a:off x="610685" y="1775395"/>
            <a:ext cx="7886700" cy="3263504"/>
          </a:xfrm>
        </p:spPr>
        <p:txBody>
          <a:bodyPr>
            <a:normAutofit lnSpcReduction="10000"/>
          </a:bodyPr>
          <a:lstStyle/>
          <a:p>
            <a:r>
              <a:rPr lang="en-US" sz="2700" dirty="0"/>
              <a:t>National Longitudinal Mortality </a:t>
            </a:r>
            <a:r>
              <a:rPr lang="en-US" sz="2700" dirty="0"/>
              <a:t>Study</a:t>
            </a:r>
          </a:p>
          <a:p>
            <a:pPr lvl="1"/>
            <a:r>
              <a:rPr lang="en-US" sz="2400" dirty="0"/>
              <a:t>CPS-ASEC data linked to national death index</a:t>
            </a:r>
            <a:endParaRPr lang="en-US" sz="2400" dirty="0"/>
          </a:p>
          <a:p>
            <a:pPr lvl="1"/>
            <a:r>
              <a:rPr lang="en-US" sz="2400" dirty="0"/>
              <a:t>CPS cohorts 1973-1998</a:t>
            </a:r>
          </a:p>
          <a:p>
            <a:r>
              <a:rPr lang="en-US" sz="2700" dirty="0"/>
              <a:t> National Longitudinal Survey (NLS)</a:t>
            </a:r>
          </a:p>
          <a:p>
            <a:pPr lvl="1"/>
            <a:r>
              <a:rPr lang="en-US" sz="2400" dirty="0"/>
              <a:t>Original cohorts (1966, 1968)</a:t>
            </a:r>
          </a:p>
          <a:p>
            <a:pPr lvl="1"/>
            <a:r>
              <a:rPr lang="en-US" sz="2400" dirty="0"/>
              <a:t>Labor market, demographic, and other data collected over 20 years</a:t>
            </a:r>
          </a:p>
          <a:p>
            <a:pPr lvl="1"/>
            <a:r>
              <a:rPr lang="en-US" sz="2400" dirty="0"/>
              <a:t>~5,000 respondents per cohort </a:t>
            </a:r>
          </a:p>
          <a:p>
            <a:endParaRPr lang="en-US" dirty="0"/>
          </a:p>
        </p:txBody>
      </p:sp>
    </p:spTree>
    <p:extLst>
      <p:ext uri="{BB962C8B-B14F-4D97-AF65-F5344CB8AC3E}">
        <p14:creationId xmlns:p14="http://schemas.microsoft.com/office/powerpoint/2010/main" val="3353957947"/>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Economic </a:t>
            </a:r>
            <a:r>
              <a:rPr lang="en-US" dirty="0"/>
              <a:t>Data Advantages</a:t>
            </a:r>
          </a:p>
        </p:txBody>
      </p:sp>
      <p:sp>
        <p:nvSpPr>
          <p:cNvPr id="3" name="Content Placeholder 2"/>
          <p:cNvSpPr>
            <a:spLocks noGrp="1"/>
          </p:cNvSpPr>
          <p:nvPr>
            <p:ph idx="1"/>
          </p:nvPr>
        </p:nvSpPr>
        <p:spPr/>
        <p:txBody>
          <a:bodyPr/>
          <a:lstStyle/>
          <a:p>
            <a:pPr marL="0" indent="0">
              <a:buNone/>
            </a:pPr>
            <a:r>
              <a:rPr lang="en-US" dirty="0" smtClean="0"/>
              <a:t>Establishment </a:t>
            </a:r>
            <a:r>
              <a:rPr lang="en-US" dirty="0"/>
              <a:t>and firm </a:t>
            </a:r>
            <a:r>
              <a:rPr lang="en-US" dirty="0" smtClean="0"/>
              <a:t>level characteristics</a:t>
            </a:r>
            <a:endParaRPr lang="en-US" dirty="0"/>
          </a:p>
          <a:p>
            <a:pPr lvl="1"/>
            <a:r>
              <a:rPr lang="en-US" sz="2500" dirty="0" smtClean="0"/>
              <a:t>Detailed </a:t>
            </a:r>
            <a:r>
              <a:rPr lang="en-US" sz="2500" dirty="0"/>
              <a:t>industry and geography</a:t>
            </a:r>
          </a:p>
          <a:p>
            <a:pPr marL="0" indent="0">
              <a:buNone/>
            </a:pPr>
            <a:r>
              <a:rPr lang="en-US" dirty="0"/>
              <a:t>Linking Data</a:t>
            </a:r>
          </a:p>
          <a:p>
            <a:pPr lvl="1"/>
            <a:r>
              <a:rPr lang="en-US" sz="2500" dirty="0"/>
              <a:t>Consistent identifiers</a:t>
            </a:r>
          </a:p>
          <a:p>
            <a:pPr lvl="1"/>
            <a:r>
              <a:rPr lang="en-US" sz="2500" dirty="0"/>
              <a:t>Business </a:t>
            </a:r>
            <a:r>
              <a:rPr lang="en-US" sz="2500" dirty="0" smtClean="0"/>
              <a:t>register</a:t>
            </a:r>
          </a:p>
          <a:p>
            <a:pPr lvl="1"/>
            <a:r>
              <a:rPr lang="en-US" sz="2500" dirty="0" smtClean="0"/>
              <a:t>Outside data</a:t>
            </a:r>
            <a:endParaRPr lang="en-US" sz="2500" dirty="0"/>
          </a:p>
        </p:txBody>
      </p:sp>
    </p:spTree>
    <p:extLst>
      <p:ext uri="{BB962C8B-B14F-4D97-AF65-F5344CB8AC3E}">
        <p14:creationId xmlns:p14="http://schemas.microsoft.com/office/powerpoint/2010/main" val="3146045051"/>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Censuses</a:t>
            </a:r>
            <a:endParaRPr lang="en-US" dirty="0"/>
          </a:p>
        </p:txBody>
      </p:sp>
      <p:graphicFrame>
        <p:nvGraphicFramePr>
          <p:cNvPr id="3" name="Table 2"/>
          <p:cNvGraphicFramePr>
            <a:graphicFrameLocks noGrp="1"/>
          </p:cNvGraphicFramePr>
          <p:nvPr>
            <p:extLst/>
          </p:nvPr>
        </p:nvGraphicFramePr>
        <p:xfrm>
          <a:off x="1600200" y="1676400"/>
          <a:ext cx="6127423" cy="3708400"/>
        </p:xfrm>
        <a:graphic>
          <a:graphicData uri="http://schemas.openxmlformats.org/drawingml/2006/table">
            <a:tbl>
              <a:tblPr firstRow="1" bandRow="1">
                <a:tableStyleId>{5C22544A-7EE6-4342-B048-85BDC9FD1C3A}</a:tableStyleId>
              </a:tblPr>
              <a:tblGrid>
                <a:gridCol w="6127423">
                  <a:extLst>
                    <a:ext uri="{9D8B030D-6E8A-4147-A177-3AD203B41FA5}">
                      <a16:colId xmlns:a16="http://schemas.microsoft.com/office/drawing/2014/main" val="20000"/>
                    </a:ext>
                  </a:extLst>
                </a:gridCol>
              </a:tblGrid>
              <a:tr h="370840">
                <a:tc>
                  <a:txBody>
                    <a:bodyPr/>
                    <a:lstStyle/>
                    <a:p>
                      <a:pPr algn="ctr"/>
                      <a:r>
                        <a:rPr lang="en-US" dirty="0" smtClean="0"/>
                        <a:t>Data Set</a:t>
                      </a:r>
                      <a:endParaRPr lang="en-US" dirty="0"/>
                    </a:p>
                  </a:txBody>
                  <a:tcPr/>
                </a:tc>
                <a:extLst>
                  <a:ext uri="{0D108BD9-81ED-4DB2-BD59-A6C34878D82A}">
                    <a16:rowId xmlns:a16="http://schemas.microsoft.com/office/drawing/2014/main" val="10000"/>
                  </a:ext>
                </a:extLst>
              </a:tr>
              <a:tr h="370840">
                <a:tc>
                  <a:txBody>
                    <a:bodyPr/>
                    <a:lstStyle/>
                    <a:p>
                      <a:pPr algn="ctr"/>
                      <a:r>
                        <a:rPr lang="en-US" dirty="0" smtClean="0"/>
                        <a:t>Census</a:t>
                      </a:r>
                      <a:r>
                        <a:rPr lang="en-US" baseline="0" dirty="0" smtClean="0"/>
                        <a:t> of </a:t>
                      </a:r>
                      <a:r>
                        <a:rPr lang="en-US" dirty="0" smtClean="0"/>
                        <a:t>Auxiliaries</a:t>
                      </a:r>
                      <a:r>
                        <a:rPr lang="en-US" baseline="0" dirty="0" smtClean="0"/>
                        <a:t> (AUX)</a:t>
                      </a:r>
                      <a:endParaRPr lang="en-US" dirty="0"/>
                    </a:p>
                  </a:txBody>
                  <a:tcPr/>
                </a:tc>
                <a:extLst>
                  <a:ext uri="{0D108BD9-81ED-4DB2-BD59-A6C34878D82A}">
                    <a16:rowId xmlns:a16="http://schemas.microsoft.com/office/drawing/2014/main" val="10001"/>
                  </a:ext>
                </a:extLst>
              </a:tr>
              <a:tr h="370840">
                <a:tc>
                  <a:txBody>
                    <a:bodyPr/>
                    <a:lstStyle/>
                    <a:p>
                      <a:pPr algn="ctr"/>
                      <a:r>
                        <a:rPr lang="en-US" dirty="0" smtClean="0"/>
                        <a:t>Census of Construction Industries (CCN)</a:t>
                      </a:r>
                      <a:endParaRPr lang="en-US" dirty="0"/>
                    </a:p>
                  </a:txBody>
                  <a:tcPr/>
                </a:tc>
                <a:extLst>
                  <a:ext uri="{0D108BD9-81ED-4DB2-BD59-A6C34878D82A}">
                    <a16:rowId xmlns:a16="http://schemas.microsoft.com/office/drawing/2014/main" val="10002"/>
                  </a:ext>
                </a:extLst>
              </a:tr>
              <a:tr h="370840">
                <a:tc>
                  <a:txBody>
                    <a:bodyPr/>
                    <a:lstStyle/>
                    <a:p>
                      <a:pPr algn="ctr"/>
                      <a:r>
                        <a:rPr lang="en-US" dirty="0" smtClean="0"/>
                        <a:t>Census</a:t>
                      </a:r>
                      <a:r>
                        <a:rPr lang="en-US" baseline="0" dirty="0" smtClean="0"/>
                        <a:t> of Finance, Insurance, Real Estate</a:t>
                      </a:r>
                      <a:r>
                        <a:rPr lang="en-US" dirty="0" smtClean="0"/>
                        <a:t> (CFI)</a:t>
                      </a:r>
                      <a:endParaRPr lang="en-US" dirty="0"/>
                    </a:p>
                  </a:txBody>
                  <a:tcPr/>
                </a:tc>
                <a:extLst>
                  <a:ext uri="{0D108BD9-81ED-4DB2-BD59-A6C34878D82A}">
                    <a16:rowId xmlns:a16="http://schemas.microsoft.com/office/drawing/2014/main" val="10003"/>
                  </a:ext>
                </a:extLst>
              </a:tr>
              <a:tr h="370840">
                <a:tc>
                  <a:txBody>
                    <a:bodyPr/>
                    <a:lstStyle/>
                    <a:p>
                      <a:pPr algn="ctr"/>
                      <a:r>
                        <a:rPr lang="en-US" dirty="0" smtClean="0"/>
                        <a:t>Census</a:t>
                      </a:r>
                      <a:r>
                        <a:rPr lang="en-US" baseline="0" dirty="0" smtClean="0"/>
                        <a:t> of Manufacturers (CMF)</a:t>
                      </a:r>
                      <a:endParaRPr lang="en-US" dirty="0"/>
                    </a:p>
                  </a:txBody>
                  <a:tcPr/>
                </a:tc>
                <a:extLst>
                  <a:ext uri="{0D108BD9-81ED-4DB2-BD59-A6C34878D82A}">
                    <a16:rowId xmlns:a16="http://schemas.microsoft.com/office/drawing/2014/main" val="10004"/>
                  </a:ext>
                </a:extLst>
              </a:tr>
              <a:tr h="370840">
                <a:tc>
                  <a:txBody>
                    <a:bodyPr/>
                    <a:lstStyle/>
                    <a:p>
                      <a:pPr algn="ctr"/>
                      <a:r>
                        <a:rPr lang="en-US" dirty="0" smtClean="0"/>
                        <a:t>Census</a:t>
                      </a:r>
                      <a:r>
                        <a:rPr lang="en-US" baseline="0" dirty="0" smtClean="0"/>
                        <a:t> of Mining</a:t>
                      </a:r>
                      <a:r>
                        <a:rPr lang="en-US" dirty="0" smtClean="0"/>
                        <a:t> (CMI)</a:t>
                      </a:r>
                      <a:endParaRPr lang="en-US" dirty="0"/>
                    </a:p>
                  </a:txBody>
                  <a:tcPr/>
                </a:tc>
                <a:extLst>
                  <a:ext uri="{0D108BD9-81ED-4DB2-BD59-A6C34878D82A}">
                    <a16:rowId xmlns:a16="http://schemas.microsoft.com/office/drawing/2014/main" val="10005"/>
                  </a:ext>
                </a:extLst>
              </a:tr>
              <a:tr h="370840">
                <a:tc>
                  <a:txBody>
                    <a:bodyPr/>
                    <a:lstStyle/>
                    <a:p>
                      <a:pPr algn="ctr"/>
                      <a:r>
                        <a:rPr lang="en-US" baseline="0" dirty="0" smtClean="0"/>
                        <a:t>Census of Retail Trade (CRT)</a:t>
                      </a:r>
                      <a:endParaRPr lang="en-US" dirty="0"/>
                    </a:p>
                  </a:txBody>
                  <a:tcPr/>
                </a:tc>
                <a:extLst>
                  <a:ext uri="{0D108BD9-81ED-4DB2-BD59-A6C34878D82A}">
                    <a16:rowId xmlns:a16="http://schemas.microsoft.com/office/drawing/2014/main" val="10006"/>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t>Census of Services (CSR)</a:t>
                      </a:r>
                      <a:endParaRPr lang="en-US" dirty="0" smtClean="0"/>
                    </a:p>
                  </a:txBody>
                  <a:tcPr/>
                </a:tc>
                <a:extLst>
                  <a:ext uri="{0D108BD9-81ED-4DB2-BD59-A6C34878D82A}">
                    <a16:rowId xmlns:a16="http://schemas.microsoft.com/office/drawing/2014/main" val="10007"/>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Census</a:t>
                      </a:r>
                      <a:r>
                        <a:rPr lang="en-US" baseline="0" dirty="0" smtClean="0"/>
                        <a:t> of Transportation, Communications, Utilities </a:t>
                      </a:r>
                      <a:r>
                        <a:rPr lang="en-US" dirty="0" smtClean="0"/>
                        <a:t>(CUT)</a:t>
                      </a:r>
                    </a:p>
                  </a:txBody>
                  <a:tcPr/>
                </a:tc>
                <a:extLst>
                  <a:ext uri="{0D108BD9-81ED-4DB2-BD59-A6C34878D82A}">
                    <a16:rowId xmlns:a16="http://schemas.microsoft.com/office/drawing/2014/main" val="10008"/>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Census of Wholesale Trade (CWH)</a:t>
                      </a: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834993702"/>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Establishment Surveys</a:t>
            </a:r>
            <a:endParaRPr lang="en-US" dirty="0"/>
          </a:p>
        </p:txBody>
      </p:sp>
      <p:graphicFrame>
        <p:nvGraphicFramePr>
          <p:cNvPr id="3" name="Table 2"/>
          <p:cNvGraphicFramePr>
            <a:graphicFrameLocks noGrp="1"/>
          </p:cNvGraphicFramePr>
          <p:nvPr>
            <p:extLst/>
          </p:nvPr>
        </p:nvGraphicFramePr>
        <p:xfrm>
          <a:off x="1828800" y="1447800"/>
          <a:ext cx="5575808" cy="4246644"/>
        </p:xfrm>
        <a:graphic>
          <a:graphicData uri="http://schemas.openxmlformats.org/drawingml/2006/table">
            <a:tbl>
              <a:tblPr firstRow="1" bandRow="1">
                <a:tableStyleId>{5C22544A-7EE6-4342-B048-85BDC9FD1C3A}</a:tableStyleId>
              </a:tblPr>
              <a:tblGrid>
                <a:gridCol w="5575808">
                  <a:extLst>
                    <a:ext uri="{9D8B030D-6E8A-4147-A177-3AD203B41FA5}">
                      <a16:colId xmlns:a16="http://schemas.microsoft.com/office/drawing/2014/main" val="20000"/>
                    </a:ext>
                  </a:extLst>
                </a:gridCol>
              </a:tblGrid>
              <a:tr h="370812">
                <a:tc>
                  <a:txBody>
                    <a:bodyPr/>
                    <a:lstStyle/>
                    <a:p>
                      <a:pPr algn="ctr"/>
                      <a:r>
                        <a:rPr lang="en-US" sz="1800" dirty="0" smtClean="0"/>
                        <a:t>Data Set</a:t>
                      </a:r>
                      <a:endParaRPr lang="en-US" sz="1800" dirty="0"/>
                    </a:p>
                  </a:txBody>
                  <a:tcPr marT="45717" marB="45717"/>
                </a:tc>
                <a:extLst>
                  <a:ext uri="{0D108BD9-81ED-4DB2-BD59-A6C34878D82A}">
                    <a16:rowId xmlns:a16="http://schemas.microsoft.com/office/drawing/2014/main" val="10000"/>
                  </a:ext>
                </a:extLst>
              </a:tr>
              <a:tr h="370812">
                <a:tc>
                  <a:txBody>
                    <a:bodyPr/>
                    <a:lstStyle/>
                    <a:p>
                      <a:pPr algn="ctr"/>
                      <a:r>
                        <a:rPr lang="en-US" sz="1800" dirty="0" smtClean="0"/>
                        <a:t>Annual</a:t>
                      </a:r>
                      <a:r>
                        <a:rPr lang="en-US" sz="1800" baseline="0" dirty="0" smtClean="0"/>
                        <a:t> Survey of Manufacturers (ASM)</a:t>
                      </a:r>
                      <a:endParaRPr lang="en-US" sz="1800" dirty="0"/>
                    </a:p>
                  </a:txBody>
                  <a:tcPr marT="45717" marB="45717"/>
                </a:tc>
                <a:extLst>
                  <a:ext uri="{0D108BD9-81ED-4DB2-BD59-A6C34878D82A}">
                    <a16:rowId xmlns:a16="http://schemas.microsoft.com/office/drawing/2014/main" val="10001"/>
                  </a:ext>
                </a:extLst>
              </a:tr>
              <a:tr h="370812">
                <a:tc>
                  <a:txBody>
                    <a:bodyPr/>
                    <a:lstStyle/>
                    <a:p>
                      <a:pPr algn="ctr"/>
                      <a:r>
                        <a:rPr lang="en-US" sz="1800" dirty="0" smtClean="0"/>
                        <a:t>Current</a:t>
                      </a:r>
                      <a:r>
                        <a:rPr lang="en-US" sz="1800" baseline="0" dirty="0" smtClean="0"/>
                        <a:t> Industrial Reports</a:t>
                      </a:r>
                      <a:r>
                        <a:rPr lang="en-US" sz="1800" dirty="0" smtClean="0"/>
                        <a:t> (CIR)</a:t>
                      </a:r>
                      <a:endParaRPr lang="en-US" sz="1800" dirty="0"/>
                    </a:p>
                  </a:txBody>
                  <a:tcPr marT="45717" marB="45717"/>
                </a:tc>
                <a:extLst>
                  <a:ext uri="{0D108BD9-81ED-4DB2-BD59-A6C34878D82A}">
                    <a16:rowId xmlns:a16="http://schemas.microsoft.com/office/drawing/2014/main" val="10002"/>
                  </a:ext>
                </a:extLst>
              </a:tr>
              <a:tr h="370812">
                <a:tc>
                  <a:txBody>
                    <a:bodyPr/>
                    <a:lstStyle/>
                    <a:p>
                      <a:pPr algn="ctr"/>
                      <a:r>
                        <a:rPr lang="en-US" sz="1800" dirty="0" smtClean="0"/>
                        <a:t>Manufacturing Energy Consumption Survey (MECS)</a:t>
                      </a:r>
                      <a:endParaRPr lang="en-US" sz="1800" dirty="0"/>
                    </a:p>
                  </a:txBody>
                  <a:tcPr marT="45717" marB="45717"/>
                </a:tc>
                <a:extLst>
                  <a:ext uri="{0D108BD9-81ED-4DB2-BD59-A6C34878D82A}">
                    <a16:rowId xmlns:a16="http://schemas.microsoft.com/office/drawing/2014/main" val="10003"/>
                  </a:ext>
                </a:extLst>
              </a:tr>
              <a:tr h="640032">
                <a:tc>
                  <a:txBody>
                    <a:bodyPr/>
                    <a:lstStyle/>
                    <a:p>
                      <a:pPr algn="ctr"/>
                      <a:r>
                        <a:rPr lang="en-US" sz="1800" baseline="0" dirty="0" smtClean="0"/>
                        <a:t>Medical Expenditure Panel Survey – Insurance Component (MEPS-IC)</a:t>
                      </a:r>
                      <a:endParaRPr lang="en-US" sz="1800" dirty="0"/>
                    </a:p>
                  </a:txBody>
                  <a:tcPr marT="45717" marB="45717"/>
                </a:tc>
                <a:extLst>
                  <a:ext uri="{0D108BD9-81ED-4DB2-BD59-A6C34878D82A}">
                    <a16:rowId xmlns:a16="http://schemas.microsoft.com/office/drawing/2014/main" val="10004"/>
                  </a:ext>
                </a:extLst>
              </a:tr>
              <a:tr h="370812">
                <a:tc>
                  <a:txBody>
                    <a:bodyPr/>
                    <a:lstStyle/>
                    <a:p>
                      <a:pPr algn="ctr"/>
                      <a:r>
                        <a:rPr lang="en-US" sz="1800" dirty="0" smtClean="0"/>
                        <a:t>National Employer Survey (NES)</a:t>
                      </a:r>
                      <a:endParaRPr lang="en-US" sz="1800" dirty="0"/>
                    </a:p>
                  </a:txBody>
                  <a:tcPr marT="45717" marB="45717"/>
                </a:tc>
                <a:extLst>
                  <a:ext uri="{0D108BD9-81ED-4DB2-BD59-A6C34878D82A}">
                    <a16:rowId xmlns:a16="http://schemas.microsoft.com/office/drawing/2014/main" val="10005"/>
                  </a:ext>
                </a:extLst>
              </a:tr>
              <a:tr h="370812">
                <a:tc>
                  <a:txBody>
                    <a:bodyPr/>
                    <a:lstStyle/>
                    <a:p>
                      <a:pPr algn="ctr"/>
                      <a:r>
                        <a:rPr lang="en-US" sz="1800" baseline="0" dirty="0" smtClean="0"/>
                        <a:t>Quarterly Survey of Plant Capacity Utilization (QPC)</a:t>
                      </a:r>
                      <a:endParaRPr lang="en-US" sz="1800" dirty="0"/>
                    </a:p>
                  </a:txBody>
                  <a:tcPr marT="45717" marB="45717"/>
                </a:tc>
                <a:extLst>
                  <a:ext uri="{0D108BD9-81ED-4DB2-BD59-A6C34878D82A}">
                    <a16:rowId xmlns:a16="http://schemas.microsoft.com/office/drawing/2014/main" val="10006"/>
                  </a:ext>
                </a:extLst>
              </a:tr>
              <a:tr h="37081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smtClean="0"/>
                        <a:t>Survey of Manufacturing Technology (SMT)</a:t>
                      </a:r>
                      <a:endParaRPr lang="en-US" sz="1800" dirty="0" smtClean="0"/>
                    </a:p>
                  </a:txBody>
                  <a:tcPr marT="45717" marB="45717"/>
                </a:tc>
                <a:extLst>
                  <a:ext uri="{0D108BD9-81ED-4DB2-BD59-A6C34878D82A}">
                    <a16:rowId xmlns:a16="http://schemas.microsoft.com/office/drawing/2014/main" val="10007"/>
                  </a:ext>
                </a:extLst>
              </a:tr>
              <a:tr h="37081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Survey of Plant Capacity Utilization (PCU)</a:t>
                      </a:r>
                    </a:p>
                  </a:txBody>
                  <a:tcPr marT="45717" marB="45717"/>
                </a:tc>
                <a:extLst>
                  <a:ext uri="{0D108BD9-81ED-4DB2-BD59-A6C34878D82A}">
                    <a16:rowId xmlns:a16="http://schemas.microsoft.com/office/drawing/2014/main" val="10008"/>
                  </a:ext>
                </a:extLst>
              </a:tr>
              <a:tr h="6400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Survey of Pollution Abatement Costs</a:t>
                      </a:r>
                      <a:r>
                        <a:rPr lang="en-US" sz="1800" baseline="0" dirty="0" smtClean="0"/>
                        <a:t> and Expenditures (PACE)</a:t>
                      </a:r>
                      <a:endParaRPr lang="en-US" sz="1800" dirty="0" smtClean="0"/>
                    </a:p>
                  </a:txBody>
                  <a:tcPr marT="45717" marB="45717"/>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073587803"/>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Firm Surveys</a:t>
            </a:r>
            <a:endParaRPr lang="en-US" dirty="0"/>
          </a:p>
        </p:txBody>
      </p:sp>
      <p:graphicFrame>
        <p:nvGraphicFramePr>
          <p:cNvPr id="3" name="Table 2"/>
          <p:cNvGraphicFramePr>
            <a:graphicFrameLocks noGrp="1"/>
          </p:cNvGraphicFramePr>
          <p:nvPr>
            <p:extLst/>
          </p:nvPr>
        </p:nvGraphicFramePr>
        <p:xfrm>
          <a:off x="1752600" y="990600"/>
          <a:ext cx="5518912" cy="4618042"/>
        </p:xfrm>
        <a:graphic>
          <a:graphicData uri="http://schemas.openxmlformats.org/drawingml/2006/table">
            <a:tbl>
              <a:tblPr firstRow="1" bandRow="1">
                <a:tableStyleId>{5C22544A-7EE6-4342-B048-85BDC9FD1C3A}</a:tableStyleId>
              </a:tblPr>
              <a:tblGrid>
                <a:gridCol w="5518912">
                  <a:extLst>
                    <a:ext uri="{9D8B030D-6E8A-4147-A177-3AD203B41FA5}">
                      <a16:colId xmlns:a16="http://schemas.microsoft.com/office/drawing/2014/main" val="20000"/>
                    </a:ext>
                  </a:extLst>
                </a:gridCol>
              </a:tblGrid>
              <a:tr h="370866">
                <a:tc>
                  <a:txBody>
                    <a:bodyPr/>
                    <a:lstStyle/>
                    <a:p>
                      <a:pPr algn="ctr"/>
                      <a:r>
                        <a:rPr lang="en-US" sz="1800" dirty="0" smtClean="0"/>
                        <a:t>Data Set</a:t>
                      </a:r>
                      <a:endParaRPr lang="en-US" sz="1800" dirty="0"/>
                    </a:p>
                  </a:txBody>
                  <a:tcPr marT="45723" marB="45723"/>
                </a:tc>
                <a:extLst>
                  <a:ext uri="{0D108BD9-81ED-4DB2-BD59-A6C34878D82A}">
                    <a16:rowId xmlns:a16="http://schemas.microsoft.com/office/drawing/2014/main" val="10000"/>
                  </a:ext>
                </a:extLst>
              </a:tr>
              <a:tr h="370866">
                <a:tc>
                  <a:txBody>
                    <a:bodyPr/>
                    <a:lstStyle/>
                    <a:p>
                      <a:pPr algn="ctr"/>
                      <a:r>
                        <a:rPr lang="en-US" sz="1800" dirty="0" smtClean="0"/>
                        <a:t>Annual Capital</a:t>
                      </a:r>
                      <a:r>
                        <a:rPr lang="en-US" sz="1800" baseline="0" dirty="0" smtClean="0"/>
                        <a:t> Expenditures Survey (ACES) </a:t>
                      </a:r>
                      <a:endParaRPr lang="en-US" sz="1800" dirty="0"/>
                    </a:p>
                  </a:txBody>
                  <a:tcPr marT="45723" marB="45723"/>
                </a:tc>
                <a:extLst>
                  <a:ext uri="{0D108BD9-81ED-4DB2-BD59-A6C34878D82A}">
                    <a16:rowId xmlns:a16="http://schemas.microsoft.com/office/drawing/2014/main" val="10001"/>
                  </a:ext>
                </a:extLst>
              </a:tr>
              <a:tr h="370866">
                <a:tc>
                  <a:txBody>
                    <a:bodyPr/>
                    <a:lstStyle/>
                    <a:p>
                      <a:pPr algn="ctr"/>
                      <a:r>
                        <a:rPr lang="en-US" sz="1800" dirty="0" smtClean="0"/>
                        <a:t>Annual</a:t>
                      </a:r>
                      <a:r>
                        <a:rPr lang="en-US" sz="1800" baseline="0" dirty="0" smtClean="0"/>
                        <a:t> Retail Trade Survey</a:t>
                      </a:r>
                      <a:r>
                        <a:rPr lang="en-US" sz="1800" dirty="0" smtClean="0"/>
                        <a:t> (ARTS)</a:t>
                      </a:r>
                      <a:endParaRPr lang="en-US" sz="1800" dirty="0"/>
                    </a:p>
                  </a:txBody>
                  <a:tcPr marT="45723" marB="45723"/>
                </a:tc>
                <a:extLst>
                  <a:ext uri="{0D108BD9-81ED-4DB2-BD59-A6C34878D82A}">
                    <a16:rowId xmlns:a16="http://schemas.microsoft.com/office/drawing/2014/main" val="10002"/>
                  </a:ext>
                </a:extLst>
              </a:tr>
              <a:tr h="370866">
                <a:tc>
                  <a:txBody>
                    <a:bodyPr/>
                    <a:lstStyle/>
                    <a:p>
                      <a:pPr algn="ctr"/>
                      <a:r>
                        <a:rPr lang="en-US" sz="1800" dirty="0" smtClean="0"/>
                        <a:t>Business</a:t>
                      </a:r>
                      <a:r>
                        <a:rPr lang="en-US" sz="1800" baseline="0" dirty="0" smtClean="0"/>
                        <a:t> Expenditures Survey</a:t>
                      </a:r>
                      <a:r>
                        <a:rPr lang="en-US" sz="1800" dirty="0" smtClean="0"/>
                        <a:t> (BES)</a:t>
                      </a:r>
                      <a:endParaRPr lang="en-US" sz="1800" dirty="0"/>
                    </a:p>
                  </a:txBody>
                  <a:tcPr marT="45723" marB="45723"/>
                </a:tc>
                <a:extLst>
                  <a:ext uri="{0D108BD9-81ED-4DB2-BD59-A6C34878D82A}">
                    <a16:rowId xmlns:a16="http://schemas.microsoft.com/office/drawing/2014/main" val="10003"/>
                  </a:ext>
                </a:extLst>
              </a:tr>
              <a:tr h="640124">
                <a:tc>
                  <a:txBody>
                    <a:bodyPr/>
                    <a:lstStyle/>
                    <a:p>
                      <a:pPr algn="ctr"/>
                      <a:r>
                        <a:rPr lang="en-US" sz="1800" baseline="0" dirty="0" smtClean="0"/>
                        <a:t>Business Research &amp; Development and Innovation Survey (BRDIS)</a:t>
                      </a:r>
                      <a:endParaRPr lang="en-US" sz="1800" dirty="0"/>
                    </a:p>
                  </a:txBody>
                  <a:tcPr marT="45723" marB="45723"/>
                </a:tc>
                <a:extLst>
                  <a:ext uri="{0D108BD9-81ED-4DB2-BD59-A6C34878D82A}">
                    <a16:rowId xmlns:a16="http://schemas.microsoft.com/office/drawing/2014/main" val="10004"/>
                  </a:ext>
                </a:extLst>
              </a:tr>
              <a:tr h="370866">
                <a:tc>
                  <a:txBody>
                    <a:bodyPr/>
                    <a:lstStyle/>
                    <a:p>
                      <a:pPr algn="ctr"/>
                      <a:r>
                        <a:rPr lang="en-US" sz="1800" dirty="0" smtClean="0"/>
                        <a:t>Enterprise Summary</a:t>
                      </a:r>
                      <a:r>
                        <a:rPr lang="en-US" sz="1800" baseline="0" dirty="0" smtClean="0"/>
                        <a:t> Report</a:t>
                      </a:r>
                      <a:r>
                        <a:rPr lang="en-US" sz="1800" dirty="0" smtClean="0"/>
                        <a:t> (ESR)</a:t>
                      </a:r>
                      <a:endParaRPr lang="en-US" sz="1800" dirty="0"/>
                    </a:p>
                  </a:txBody>
                  <a:tcPr marT="45723" marB="45723"/>
                </a:tc>
                <a:extLst>
                  <a:ext uri="{0D108BD9-81ED-4DB2-BD59-A6C34878D82A}">
                    <a16:rowId xmlns:a16="http://schemas.microsoft.com/office/drawing/2014/main" val="10005"/>
                  </a:ext>
                </a:extLst>
              </a:tr>
              <a:tr h="370866">
                <a:tc>
                  <a:txBody>
                    <a:bodyPr/>
                    <a:lstStyle/>
                    <a:p>
                      <a:pPr algn="ctr"/>
                      <a:r>
                        <a:rPr lang="en-US" sz="1800" baseline="0" dirty="0" smtClean="0"/>
                        <a:t>Exporter Database (EDB)</a:t>
                      </a:r>
                      <a:endParaRPr lang="en-US" sz="1800" dirty="0"/>
                    </a:p>
                  </a:txBody>
                  <a:tcPr marT="45723" marB="45723"/>
                </a:tc>
                <a:extLst>
                  <a:ext uri="{0D108BD9-81ED-4DB2-BD59-A6C34878D82A}">
                    <a16:rowId xmlns:a16="http://schemas.microsoft.com/office/drawing/2014/main" val="10006"/>
                  </a:ext>
                </a:extLst>
              </a:tr>
              <a:tr h="3708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smtClean="0"/>
                        <a:t>Quarterly Financial Report (QFR)</a:t>
                      </a:r>
                      <a:endParaRPr lang="en-US" sz="1800" dirty="0" smtClean="0"/>
                    </a:p>
                  </a:txBody>
                  <a:tcPr marT="45723" marB="45723"/>
                </a:tc>
                <a:extLst>
                  <a:ext uri="{0D108BD9-81ED-4DB2-BD59-A6C34878D82A}">
                    <a16:rowId xmlns:a16="http://schemas.microsoft.com/office/drawing/2014/main" val="10007"/>
                  </a:ext>
                </a:extLst>
              </a:tr>
              <a:tr h="3708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Service</a:t>
                      </a:r>
                      <a:r>
                        <a:rPr lang="en-US" sz="1800" baseline="0" dirty="0" smtClean="0"/>
                        <a:t> Annual Survey</a:t>
                      </a:r>
                      <a:r>
                        <a:rPr lang="en-US" sz="1800" dirty="0" smtClean="0"/>
                        <a:t> (SAS)</a:t>
                      </a:r>
                    </a:p>
                  </a:txBody>
                  <a:tcPr marT="45723" marB="45723"/>
                </a:tc>
                <a:extLst>
                  <a:ext uri="{0D108BD9-81ED-4DB2-BD59-A6C34878D82A}">
                    <a16:rowId xmlns:a16="http://schemas.microsoft.com/office/drawing/2014/main" val="10008"/>
                  </a:ext>
                </a:extLst>
              </a:tr>
              <a:tr h="3708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Survey of Business</a:t>
                      </a:r>
                      <a:r>
                        <a:rPr lang="en-US" sz="1800" baseline="0" dirty="0" smtClean="0"/>
                        <a:t> Owners (SBO)</a:t>
                      </a:r>
                      <a:endParaRPr lang="en-US" sz="1800" dirty="0" smtClean="0"/>
                    </a:p>
                  </a:txBody>
                  <a:tcPr marT="45723" marB="45723"/>
                </a:tc>
                <a:extLst>
                  <a:ext uri="{0D108BD9-81ED-4DB2-BD59-A6C34878D82A}">
                    <a16:rowId xmlns:a16="http://schemas.microsoft.com/office/drawing/2014/main" val="10009"/>
                  </a:ext>
                </a:extLst>
              </a:tr>
              <a:tr h="6401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Survey of Industrial Research and Development (SIRD)</a:t>
                      </a:r>
                    </a:p>
                  </a:txBody>
                  <a:tcPr marT="45723" marB="45723"/>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632223298"/>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Register Data</a:t>
            </a:r>
            <a:endParaRPr lang="en-US" dirty="0"/>
          </a:p>
        </p:txBody>
      </p:sp>
      <p:graphicFrame>
        <p:nvGraphicFramePr>
          <p:cNvPr id="3" name="Table 2"/>
          <p:cNvGraphicFramePr>
            <a:graphicFrameLocks noGrp="1"/>
          </p:cNvGraphicFramePr>
          <p:nvPr>
            <p:extLst/>
          </p:nvPr>
        </p:nvGraphicFramePr>
        <p:xfrm>
          <a:off x="1676400" y="1752600"/>
          <a:ext cx="5518912" cy="2865437"/>
        </p:xfrm>
        <a:graphic>
          <a:graphicData uri="http://schemas.openxmlformats.org/drawingml/2006/table">
            <a:tbl>
              <a:tblPr firstRow="1" bandRow="1">
                <a:tableStyleId>{5C22544A-7EE6-4342-B048-85BDC9FD1C3A}</a:tableStyleId>
              </a:tblPr>
              <a:tblGrid>
                <a:gridCol w="5518912">
                  <a:extLst>
                    <a:ext uri="{9D8B030D-6E8A-4147-A177-3AD203B41FA5}">
                      <a16:colId xmlns:a16="http://schemas.microsoft.com/office/drawing/2014/main" val="20000"/>
                    </a:ext>
                  </a:extLst>
                </a:gridCol>
              </a:tblGrid>
              <a:tr h="370881">
                <a:tc>
                  <a:txBody>
                    <a:bodyPr/>
                    <a:lstStyle/>
                    <a:p>
                      <a:pPr algn="ctr"/>
                      <a:r>
                        <a:rPr lang="en-US" sz="1800" dirty="0" smtClean="0"/>
                        <a:t>Data Set</a:t>
                      </a:r>
                      <a:endParaRPr lang="en-US" sz="1800" dirty="0"/>
                    </a:p>
                  </a:txBody>
                  <a:tcPr marT="45725" marB="45725"/>
                </a:tc>
                <a:extLst>
                  <a:ext uri="{0D108BD9-81ED-4DB2-BD59-A6C34878D82A}">
                    <a16:rowId xmlns:a16="http://schemas.microsoft.com/office/drawing/2014/main" val="10000"/>
                  </a:ext>
                </a:extLst>
              </a:tr>
              <a:tr h="370881">
                <a:tc>
                  <a:txBody>
                    <a:bodyPr/>
                    <a:lstStyle/>
                    <a:p>
                      <a:pPr algn="ctr"/>
                      <a:r>
                        <a:rPr lang="en-US" sz="1800" dirty="0" smtClean="0"/>
                        <a:t>Compustat-SSEL  Bridge (CSB)</a:t>
                      </a:r>
                      <a:endParaRPr lang="en-US" sz="1800" dirty="0"/>
                    </a:p>
                  </a:txBody>
                  <a:tcPr marT="45725" marB="45725"/>
                </a:tc>
                <a:extLst>
                  <a:ext uri="{0D108BD9-81ED-4DB2-BD59-A6C34878D82A}">
                    <a16:rowId xmlns:a16="http://schemas.microsoft.com/office/drawing/2014/main" val="10001"/>
                  </a:ext>
                </a:extLst>
              </a:tr>
              <a:tr h="370881">
                <a:tc>
                  <a:txBody>
                    <a:bodyPr/>
                    <a:lstStyle/>
                    <a:p>
                      <a:pPr algn="ctr"/>
                      <a:r>
                        <a:rPr lang="en-US" sz="1800" dirty="0" smtClean="0"/>
                        <a:t>Form</a:t>
                      </a:r>
                      <a:r>
                        <a:rPr lang="en-US" sz="1800" baseline="0" dirty="0" smtClean="0"/>
                        <a:t> 5500 Bridge File</a:t>
                      </a:r>
                      <a:r>
                        <a:rPr lang="en-US" sz="1800" dirty="0" smtClean="0"/>
                        <a:t> </a:t>
                      </a:r>
                      <a:endParaRPr lang="en-US" sz="1800" dirty="0"/>
                    </a:p>
                  </a:txBody>
                  <a:tcPr marT="45725" marB="45725"/>
                </a:tc>
                <a:extLst>
                  <a:ext uri="{0D108BD9-81ED-4DB2-BD59-A6C34878D82A}">
                    <a16:rowId xmlns:a16="http://schemas.microsoft.com/office/drawing/2014/main" val="10002"/>
                  </a:ext>
                </a:extLst>
              </a:tr>
              <a:tr h="370881">
                <a:tc>
                  <a:txBody>
                    <a:bodyPr/>
                    <a:lstStyle/>
                    <a:p>
                      <a:pPr algn="ctr"/>
                      <a:r>
                        <a:rPr lang="en-US" sz="1800" dirty="0" smtClean="0"/>
                        <a:t>Integrated Longitudinal Business Database (ILBD)</a:t>
                      </a:r>
                      <a:endParaRPr lang="en-US" sz="1800" dirty="0"/>
                    </a:p>
                  </a:txBody>
                  <a:tcPr marT="45725" marB="45725"/>
                </a:tc>
                <a:extLst>
                  <a:ext uri="{0D108BD9-81ED-4DB2-BD59-A6C34878D82A}">
                    <a16:rowId xmlns:a16="http://schemas.microsoft.com/office/drawing/2014/main" val="10003"/>
                  </a:ext>
                </a:extLst>
              </a:tr>
              <a:tr h="370881">
                <a:tc>
                  <a:txBody>
                    <a:bodyPr/>
                    <a:lstStyle/>
                    <a:p>
                      <a:pPr algn="ctr"/>
                      <a:r>
                        <a:rPr lang="en-US" sz="1800" baseline="0" dirty="0" smtClean="0"/>
                        <a:t>Longitudinal Business Database (LBD) </a:t>
                      </a:r>
                      <a:endParaRPr lang="en-US" sz="1800" dirty="0"/>
                    </a:p>
                  </a:txBody>
                  <a:tcPr marT="45725" marB="45725"/>
                </a:tc>
                <a:extLst>
                  <a:ext uri="{0D108BD9-81ED-4DB2-BD59-A6C34878D82A}">
                    <a16:rowId xmlns:a16="http://schemas.microsoft.com/office/drawing/2014/main" val="10004"/>
                  </a:ext>
                </a:extLst>
              </a:tr>
              <a:tr h="370881">
                <a:tc>
                  <a:txBody>
                    <a:bodyPr/>
                    <a:lstStyle/>
                    <a:p>
                      <a:pPr algn="ctr"/>
                      <a:r>
                        <a:rPr lang="en-US" sz="1800" dirty="0" smtClean="0"/>
                        <a:t>Ownership</a:t>
                      </a:r>
                      <a:r>
                        <a:rPr lang="en-US" sz="1800" baseline="0" dirty="0" smtClean="0"/>
                        <a:t> Change Database</a:t>
                      </a:r>
                      <a:r>
                        <a:rPr lang="en-US" sz="1800" dirty="0" smtClean="0"/>
                        <a:t> (OCD)</a:t>
                      </a:r>
                      <a:endParaRPr lang="en-US" sz="1800" dirty="0"/>
                    </a:p>
                  </a:txBody>
                  <a:tcPr marT="45725" marB="45725"/>
                </a:tc>
                <a:extLst>
                  <a:ext uri="{0D108BD9-81ED-4DB2-BD59-A6C34878D82A}">
                    <a16:rowId xmlns:a16="http://schemas.microsoft.com/office/drawing/2014/main" val="10005"/>
                  </a:ext>
                </a:extLst>
              </a:tr>
              <a:tr h="640151">
                <a:tc>
                  <a:txBody>
                    <a:bodyPr/>
                    <a:lstStyle/>
                    <a:p>
                      <a:pPr algn="ctr"/>
                      <a:r>
                        <a:rPr lang="en-US" sz="1800" baseline="0" dirty="0" smtClean="0"/>
                        <a:t>Standard Statistical Establishment List / Business Register (SSEL) </a:t>
                      </a:r>
                      <a:endParaRPr lang="en-US" sz="1800" dirty="0"/>
                    </a:p>
                  </a:txBody>
                  <a:tcPr marT="45725" marB="45725"/>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263959470"/>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Transactions Data</a:t>
            </a:r>
            <a:endParaRPr lang="en-US" dirty="0"/>
          </a:p>
        </p:txBody>
      </p:sp>
      <p:graphicFrame>
        <p:nvGraphicFramePr>
          <p:cNvPr id="4" name="Table 3"/>
          <p:cNvGraphicFramePr>
            <a:graphicFrameLocks noGrp="1"/>
          </p:cNvGraphicFramePr>
          <p:nvPr>
            <p:extLst/>
          </p:nvPr>
        </p:nvGraphicFramePr>
        <p:xfrm>
          <a:off x="1905000" y="1905000"/>
          <a:ext cx="5462016" cy="1894681"/>
        </p:xfrm>
        <a:graphic>
          <a:graphicData uri="http://schemas.openxmlformats.org/drawingml/2006/table">
            <a:tbl>
              <a:tblPr firstRow="1" bandRow="1">
                <a:tableStyleId>{5C22544A-7EE6-4342-B048-85BDC9FD1C3A}</a:tableStyleId>
              </a:tblPr>
              <a:tblGrid>
                <a:gridCol w="5462016">
                  <a:extLst>
                    <a:ext uri="{9D8B030D-6E8A-4147-A177-3AD203B41FA5}">
                      <a16:colId xmlns:a16="http://schemas.microsoft.com/office/drawing/2014/main" val="20000"/>
                    </a:ext>
                  </a:extLst>
                </a:gridCol>
              </a:tblGrid>
              <a:tr h="370681">
                <a:tc>
                  <a:txBody>
                    <a:bodyPr/>
                    <a:lstStyle/>
                    <a:p>
                      <a:pPr algn="ctr"/>
                      <a:r>
                        <a:rPr lang="en-US" sz="1800" dirty="0" smtClean="0"/>
                        <a:t>Data Set</a:t>
                      </a:r>
                      <a:endParaRPr lang="en-US" sz="1800" dirty="0"/>
                    </a:p>
                  </a:txBody>
                  <a:tcPr marT="45700" marB="45700"/>
                </a:tc>
                <a:extLst>
                  <a:ext uri="{0D108BD9-81ED-4DB2-BD59-A6C34878D82A}">
                    <a16:rowId xmlns:a16="http://schemas.microsoft.com/office/drawing/2014/main" val="10000"/>
                  </a:ext>
                </a:extLst>
              </a:tr>
              <a:tr h="370681">
                <a:tc>
                  <a:txBody>
                    <a:bodyPr/>
                    <a:lstStyle/>
                    <a:p>
                      <a:pPr algn="ctr"/>
                      <a:r>
                        <a:rPr lang="en-US" sz="1800" dirty="0" smtClean="0"/>
                        <a:t>Commodity Flow Survey (CFS)</a:t>
                      </a:r>
                      <a:endParaRPr lang="en-US" sz="1800" dirty="0"/>
                    </a:p>
                  </a:txBody>
                  <a:tcPr marT="45700" marB="45700"/>
                </a:tc>
                <a:extLst>
                  <a:ext uri="{0D108BD9-81ED-4DB2-BD59-A6C34878D82A}">
                    <a16:rowId xmlns:a16="http://schemas.microsoft.com/office/drawing/2014/main" val="10001"/>
                  </a:ext>
                </a:extLst>
              </a:tr>
              <a:tr h="370681">
                <a:tc>
                  <a:txBody>
                    <a:bodyPr/>
                    <a:lstStyle/>
                    <a:p>
                      <a:pPr algn="ctr"/>
                      <a:r>
                        <a:rPr lang="en-US" sz="1800" dirty="0" smtClean="0"/>
                        <a:t>Foreign</a:t>
                      </a:r>
                      <a:r>
                        <a:rPr lang="en-US" sz="1800" baseline="0" dirty="0" smtClean="0"/>
                        <a:t> Trade Data - Export</a:t>
                      </a:r>
                      <a:r>
                        <a:rPr lang="en-US" sz="1800" dirty="0" smtClean="0"/>
                        <a:t> (EXP)</a:t>
                      </a:r>
                      <a:endParaRPr lang="en-US" sz="1800" dirty="0"/>
                    </a:p>
                  </a:txBody>
                  <a:tcPr marT="45700" marB="45700"/>
                </a:tc>
                <a:extLst>
                  <a:ext uri="{0D108BD9-81ED-4DB2-BD59-A6C34878D82A}">
                    <a16:rowId xmlns:a16="http://schemas.microsoft.com/office/drawing/2014/main" val="10002"/>
                  </a:ext>
                </a:extLst>
              </a:tr>
              <a:tr h="411957">
                <a:tc>
                  <a:txBody>
                    <a:bodyPr/>
                    <a:lstStyle/>
                    <a:p>
                      <a:pPr algn="ctr"/>
                      <a:r>
                        <a:rPr lang="en-US" sz="1800" dirty="0" smtClean="0"/>
                        <a:t>Foreign Trade Data - Import (IMP)</a:t>
                      </a:r>
                      <a:endParaRPr lang="en-US" sz="1800" dirty="0"/>
                    </a:p>
                  </a:txBody>
                  <a:tcPr marT="45700" marB="45700"/>
                </a:tc>
                <a:extLst>
                  <a:ext uri="{0D108BD9-81ED-4DB2-BD59-A6C34878D82A}">
                    <a16:rowId xmlns:a16="http://schemas.microsoft.com/office/drawing/2014/main" val="10003"/>
                  </a:ext>
                </a:extLst>
              </a:tr>
              <a:tr h="370681">
                <a:tc>
                  <a:txBody>
                    <a:bodyPr/>
                    <a:lstStyle/>
                    <a:p>
                      <a:pPr algn="ctr"/>
                      <a:r>
                        <a:rPr lang="en-US" sz="1800" dirty="0" smtClean="0"/>
                        <a:t>Longitudinal Foreign Trade Transactions</a:t>
                      </a:r>
                      <a:r>
                        <a:rPr lang="en-US" sz="1800" baseline="0" dirty="0" smtClean="0"/>
                        <a:t> Data </a:t>
                      </a:r>
                      <a:r>
                        <a:rPr lang="en-US" sz="1800" dirty="0" smtClean="0"/>
                        <a:t>(LFTTD)</a:t>
                      </a:r>
                      <a:endParaRPr lang="en-US" sz="1800" dirty="0"/>
                    </a:p>
                  </a:txBody>
                  <a:tcPr marT="45700" marB="4570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975982415"/>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33400" y="309563"/>
            <a:ext cx="8153400" cy="1143000"/>
          </a:xfrm>
        </p:spPr>
        <p:txBody>
          <a:bodyPr>
            <a:noAutofit/>
          </a:bodyPr>
          <a:lstStyle/>
          <a:p>
            <a:pPr algn="ctr" eaLnBrk="1" hangingPunct="1"/>
            <a:r>
              <a:rPr lang="en-US" sz="3500" dirty="0">
                <a:latin typeface="Arial"/>
                <a:cs typeface="Arial"/>
              </a:rPr>
              <a:t>Linked Employer Household Dynamics (LEHD)</a:t>
            </a:r>
            <a:endParaRPr lang="en-US" sz="3500" b="0" i="1" dirty="0">
              <a:latin typeface="Arial"/>
              <a:cs typeface="Arial"/>
            </a:endParaRPr>
          </a:p>
        </p:txBody>
      </p:sp>
      <p:sp>
        <p:nvSpPr>
          <p:cNvPr id="7171" name="Rectangle 3"/>
          <p:cNvSpPr>
            <a:spLocks noGrp="1" noChangeArrowheads="1"/>
          </p:cNvSpPr>
          <p:nvPr>
            <p:ph type="body" idx="1"/>
          </p:nvPr>
        </p:nvSpPr>
        <p:spPr>
          <a:xfrm>
            <a:off x="533400" y="1600200"/>
            <a:ext cx="7696200" cy="4343400"/>
          </a:xfrm>
        </p:spPr>
        <p:txBody>
          <a:bodyPr/>
          <a:lstStyle/>
          <a:p>
            <a:pPr marL="0" indent="0" eaLnBrk="1" hangingPunct="1">
              <a:lnSpc>
                <a:spcPct val="80000"/>
              </a:lnSpc>
              <a:buNone/>
            </a:pPr>
            <a:r>
              <a:rPr lang="en-US" sz="2400" dirty="0">
                <a:latin typeface="Calibri (body)"/>
                <a:cs typeface="Calibri (body)"/>
              </a:rPr>
              <a:t>LEHD data combine administrative data from states</a:t>
            </a:r>
            <a:r>
              <a:rPr lang="ja-JP" altLang="en-US" sz="2400" dirty="0">
                <a:latin typeface="Calibri (body)"/>
                <a:cs typeface="Calibri (body)"/>
              </a:rPr>
              <a:t>’</a:t>
            </a:r>
            <a:r>
              <a:rPr lang="en-US" sz="2400" dirty="0">
                <a:latin typeface="Calibri (body)"/>
                <a:cs typeface="Calibri (body)"/>
              </a:rPr>
              <a:t> Unemployment Insurance systems with Census </a:t>
            </a:r>
            <a:r>
              <a:rPr lang="en-US" sz="2400" dirty="0" smtClean="0">
                <a:latin typeface="Calibri (body)"/>
                <a:cs typeface="Calibri (body)"/>
              </a:rPr>
              <a:t>Bureau data.</a:t>
            </a:r>
          </a:p>
          <a:p>
            <a:pPr marL="0" indent="0" eaLnBrk="1" hangingPunct="1">
              <a:lnSpc>
                <a:spcPct val="80000"/>
              </a:lnSpc>
              <a:buNone/>
            </a:pPr>
            <a:endParaRPr lang="en-US" sz="2400" dirty="0">
              <a:latin typeface="Calibri (body)"/>
              <a:cs typeface="Calibri (body)"/>
            </a:endParaRPr>
          </a:p>
          <a:p>
            <a:pPr marL="457200" indent="-457200" eaLnBrk="1" hangingPunct="1">
              <a:lnSpc>
                <a:spcPct val="80000"/>
              </a:lnSpc>
              <a:buAutoNum type="arabicPeriod"/>
            </a:pPr>
            <a:r>
              <a:rPr lang="en-US" sz="2400" b="1" dirty="0" smtClean="0">
                <a:latin typeface="Calibri (body)"/>
                <a:cs typeface="Calibri (body)"/>
              </a:rPr>
              <a:t>Workers: </a:t>
            </a:r>
            <a:r>
              <a:rPr lang="en-US" sz="2000" dirty="0" smtClean="0">
                <a:latin typeface="Calibri (body)"/>
                <a:cs typeface="Calibri (body)"/>
              </a:rPr>
              <a:t>Employer history and quarterly wages, Individual </a:t>
            </a:r>
            <a:r>
              <a:rPr lang="en-US" sz="2000" dirty="0">
                <a:latin typeface="Calibri (body)"/>
                <a:cs typeface="Calibri (body)"/>
              </a:rPr>
              <a:t>characteristics (sex, age, race</a:t>
            </a:r>
            <a:r>
              <a:rPr lang="en-US" sz="2000" dirty="0" smtClean="0">
                <a:latin typeface="Calibri (body)"/>
                <a:cs typeface="Calibri (body)"/>
              </a:rPr>
              <a:t>), Point </a:t>
            </a:r>
            <a:r>
              <a:rPr lang="en-US" sz="2000" dirty="0">
                <a:latin typeface="Calibri (body)"/>
                <a:cs typeface="Calibri (body)"/>
              </a:rPr>
              <a:t>in time residence and place of </a:t>
            </a:r>
            <a:r>
              <a:rPr lang="en-US" sz="2000" dirty="0" smtClean="0">
                <a:latin typeface="Calibri (body)"/>
                <a:cs typeface="Calibri (body)"/>
              </a:rPr>
              <a:t>birth</a:t>
            </a:r>
          </a:p>
          <a:p>
            <a:pPr marL="457200" indent="-457200" eaLnBrk="1" hangingPunct="1">
              <a:lnSpc>
                <a:spcPct val="80000"/>
              </a:lnSpc>
              <a:buAutoNum type="arabicPeriod"/>
            </a:pPr>
            <a:endParaRPr lang="en-US" sz="2000" dirty="0" smtClean="0">
              <a:latin typeface="Calibri (body)"/>
              <a:cs typeface="Calibri (body)"/>
            </a:endParaRPr>
          </a:p>
          <a:p>
            <a:pPr marL="457200" indent="-457200" eaLnBrk="1" hangingPunct="1">
              <a:lnSpc>
                <a:spcPct val="80000"/>
              </a:lnSpc>
              <a:spcBef>
                <a:spcPts val="0"/>
              </a:spcBef>
              <a:buAutoNum type="arabicPeriod"/>
            </a:pPr>
            <a:r>
              <a:rPr lang="en-US" sz="2400" b="1" dirty="0" smtClean="0">
                <a:latin typeface="Calibri (body)"/>
                <a:cs typeface="Calibri (body)"/>
              </a:rPr>
              <a:t>Employers: </a:t>
            </a:r>
            <a:r>
              <a:rPr lang="en-US" sz="2000" dirty="0" smtClean="0">
                <a:latin typeface="Calibri (body)"/>
                <a:cs typeface="Calibri (body)"/>
              </a:rPr>
              <a:t>Industry</a:t>
            </a:r>
            <a:r>
              <a:rPr lang="en-US" sz="2000" dirty="0">
                <a:latin typeface="Calibri (body)"/>
                <a:cs typeface="Calibri (body)"/>
              </a:rPr>
              <a:t>, employment, total payroll, </a:t>
            </a:r>
            <a:r>
              <a:rPr lang="en-US" sz="2000" dirty="0" smtClean="0">
                <a:latin typeface="Calibri (body)"/>
                <a:cs typeface="Calibri (body)"/>
              </a:rPr>
              <a:t>location</a:t>
            </a:r>
          </a:p>
          <a:p>
            <a:pPr marL="457200" indent="-457200" eaLnBrk="1" hangingPunct="1">
              <a:lnSpc>
                <a:spcPct val="80000"/>
              </a:lnSpc>
              <a:spcBef>
                <a:spcPts val="0"/>
              </a:spcBef>
              <a:buAutoNum type="arabicPeriod"/>
            </a:pPr>
            <a:endParaRPr lang="en-US" sz="2000" dirty="0">
              <a:latin typeface="Calibri (body)"/>
              <a:cs typeface="Calibri (body)"/>
            </a:endParaRPr>
          </a:p>
          <a:p>
            <a:pPr marL="457200" indent="-457200" eaLnBrk="1" hangingPunct="1">
              <a:lnSpc>
                <a:spcPct val="80000"/>
              </a:lnSpc>
              <a:spcBef>
                <a:spcPts val="0"/>
              </a:spcBef>
              <a:buAutoNum type="arabicPeriod" startAt="3"/>
            </a:pPr>
            <a:r>
              <a:rPr lang="en-US" sz="2400" dirty="0" smtClean="0">
                <a:latin typeface="Calibri (body)"/>
                <a:cs typeface="Calibri (body)"/>
              </a:rPr>
              <a:t>Linkages </a:t>
            </a:r>
            <a:r>
              <a:rPr lang="en-US" sz="2400" dirty="0">
                <a:latin typeface="Calibri (body)"/>
                <a:cs typeface="Calibri (body)"/>
              </a:rPr>
              <a:t>between workers and </a:t>
            </a:r>
            <a:r>
              <a:rPr lang="en-US" sz="2400" dirty="0" smtClean="0">
                <a:latin typeface="Calibri (body)"/>
                <a:cs typeface="Calibri (body)"/>
              </a:rPr>
              <a:t>employers</a:t>
            </a:r>
          </a:p>
          <a:p>
            <a:pPr marL="457200" indent="-457200" eaLnBrk="1" hangingPunct="1">
              <a:lnSpc>
                <a:spcPct val="80000"/>
              </a:lnSpc>
              <a:spcBef>
                <a:spcPts val="0"/>
              </a:spcBef>
              <a:buAutoNum type="arabicPeriod" startAt="3"/>
            </a:pPr>
            <a:endParaRPr lang="en-US" sz="2400" dirty="0">
              <a:latin typeface="Calibri (body)"/>
              <a:cs typeface="Calibri (body)"/>
            </a:endParaRPr>
          </a:p>
          <a:p>
            <a:pPr marL="0" indent="0" eaLnBrk="1" hangingPunct="1">
              <a:lnSpc>
                <a:spcPct val="80000"/>
              </a:lnSpc>
              <a:spcBef>
                <a:spcPts val="0"/>
              </a:spcBef>
              <a:buNone/>
            </a:pPr>
            <a:r>
              <a:rPr lang="en-US" sz="2400" dirty="0">
                <a:latin typeface="Calibri (body)"/>
                <a:cs typeface="Calibri (body)"/>
              </a:rPr>
              <a:t>4</a:t>
            </a:r>
            <a:r>
              <a:rPr lang="en-US" sz="2400" dirty="0" smtClean="0">
                <a:latin typeface="Calibri (body)"/>
                <a:cs typeface="Calibri (body)"/>
              </a:rPr>
              <a:t>.   Links </a:t>
            </a:r>
            <a:r>
              <a:rPr lang="en-US" sz="2400" dirty="0">
                <a:latin typeface="Calibri (body)"/>
                <a:cs typeface="Calibri (body)"/>
              </a:rPr>
              <a:t>to other Census </a:t>
            </a:r>
            <a:r>
              <a:rPr lang="en-US" sz="2400" dirty="0" smtClean="0">
                <a:latin typeface="Calibri (body)"/>
                <a:cs typeface="Calibri (body)"/>
              </a:rPr>
              <a:t>data: </a:t>
            </a:r>
            <a:r>
              <a:rPr lang="en-US" sz="2000" dirty="0" smtClean="0">
                <a:latin typeface="Calibri (body)"/>
                <a:cs typeface="Calibri (body)"/>
              </a:rPr>
              <a:t>Virtually </a:t>
            </a:r>
            <a:r>
              <a:rPr lang="en-US" sz="2000" dirty="0">
                <a:latin typeface="Calibri (body)"/>
                <a:cs typeface="Calibri (body)"/>
              </a:rPr>
              <a:t>any RDC data on </a:t>
            </a:r>
            <a:r>
              <a:rPr lang="en-US" sz="2000" dirty="0" smtClean="0">
                <a:latin typeface="Calibri (body)"/>
                <a:cs typeface="Calibri (body)"/>
              </a:rPr>
              <a:t>	businesses; SIPP</a:t>
            </a:r>
            <a:r>
              <a:rPr lang="en-US" sz="2000" dirty="0">
                <a:latin typeface="Calibri (body)"/>
                <a:cs typeface="Calibri (body)"/>
              </a:rPr>
              <a:t>; CPS March supplement; ACS</a:t>
            </a:r>
          </a:p>
        </p:txBody>
      </p:sp>
    </p:spTree>
    <p:extLst>
      <p:ext uri="{BB962C8B-B14F-4D97-AF65-F5344CB8AC3E}">
        <p14:creationId xmlns:p14="http://schemas.microsoft.com/office/powerpoint/2010/main" val="3353221058"/>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What are RDC’s, who can work in them, and why would I want to invest my time?</a:t>
            </a:r>
          </a:p>
          <a:p>
            <a:r>
              <a:rPr lang="en-US" dirty="0" smtClean="0"/>
              <a:t>What data are available?</a:t>
            </a:r>
          </a:p>
          <a:p>
            <a:r>
              <a:rPr lang="en-US" dirty="0" smtClean="0"/>
              <a:t>How </a:t>
            </a:r>
            <a:r>
              <a:rPr lang="en-US" dirty="0" smtClean="0"/>
              <a:t>do I access these data?</a:t>
            </a:r>
          </a:p>
          <a:p>
            <a:r>
              <a:rPr lang="en-US" dirty="0" smtClean="0"/>
              <a:t>Questions.</a:t>
            </a:r>
            <a:endParaRPr lang="en-US" dirty="0"/>
          </a:p>
        </p:txBody>
      </p:sp>
    </p:spTree>
    <p:extLst>
      <p:ext uri="{BB962C8B-B14F-4D97-AF65-F5344CB8AC3E}">
        <p14:creationId xmlns:p14="http://schemas.microsoft.com/office/powerpoint/2010/main" val="3056804697"/>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Longitudinal Employer-Household Dynamics (LEHD)</a:t>
            </a:r>
            <a:endParaRPr lang="en-US" dirty="0"/>
          </a:p>
        </p:txBody>
      </p:sp>
      <p:sp>
        <p:nvSpPr>
          <p:cNvPr id="4" name="Rectangle 3"/>
          <p:cNvSpPr/>
          <p:nvPr/>
        </p:nvSpPr>
        <p:spPr>
          <a:xfrm>
            <a:off x="685800" y="2438400"/>
            <a:ext cx="914400" cy="91440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en-US" dirty="0"/>
              <a:t>LBD</a:t>
            </a:r>
          </a:p>
        </p:txBody>
      </p:sp>
      <p:sp>
        <p:nvSpPr>
          <p:cNvPr id="5" name="Rectangle 4"/>
          <p:cNvSpPr/>
          <p:nvPr/>
        </p:nvSpPr>
        <p:spPr>
          <a:xfrm>
            <a:off x="2057400" y="2438400"/>
            <a:ext cx="914400" cy="91440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en-US" dirty="0"/>
              <a:t>BRB</a:t>
            </a:r>
          </a:p>
        </p:txBody>
      </p:sp>
      <p:sp>
        <p:nvSpPr>
          <p:cNvPr id="6" name="Rectangle 5"/>
          <p:cNvSpPr/>
          <p:nvPr/>
        </p:nvSpPr>
        <p:spPr>
          <a:xfrm>
            <a:off x="3429000" y="2438400"/>
            <a:ext cx="914400" cy="91440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en-US" dirty="0"/>
              <a:t>ECF</a:t>
            </a:r>
          </a:p>
        </p:txBody>
      </p:sp>
      <p:sp>
        <p:nvSpPr>
          <p:cNvPr id="7" name="Rectangle 6"/>
          <p:cNvSpPr/>
          <p:nvPr/>
        </p:nvSpPr>
        <p:spPr>
          <a:xfrm>
            <a:off x="685800" y="3581400"/>
            <a:ext cx="914400" cy="91440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en-US" sz="2000" dirty="0"/>
              <a:t>SSEL</a:t>
            </a:r>
          </a:p>
        </p:txBody>
      </p:sp>
      <p:sp>
        <p:nvSpPr>
          <p:cNvPr id="8" name="Rectangle 7"/>
          <p:cNvSpPr/>
          <p:nvPr/>
        </p:nvSpPr>
        <p:spPr>
          <a:xfrm>
            <a:off x="5715000" y="2438400"/>
            <a:ext cx="914400" cy="91440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en-US" dirty="0"/>
              <a:t>EHF</a:t>
            </a:r>
          </a:p>
        </p:txBody>
      </p:sp>
      <p:sp>
        <p:nvSpPr>
          <p:cNvPr id="9" name="Rectangle 8"/>
          <p:cNvSpPr/>
          <p:nvPr/>
        </p:nvSpPr>
        <p:spPr>
          <a:xfrm>
            <a:off x="5715000" y="3657600"/>
            <a:ext cx="914400" cy="91440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en-US" dirty="0"/>
              <a:t>ICF</a:t>
            </a:r>
          </a:p>
        </p:txBody>
      </p:sp>
      <p:sp>
        <p:nvSpPr>
          <p:cNvPr id="10" name="Rectangle 9"/>
          <p:cNvSpPr/>
          <p:nvPr/>
        </p:nvSpPr>
        <p:spPr>
          <a:xfrm>
            <a:off x="7391400" y="3657600"/>
            <a:ext cx="914400" cy="91440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en-US" dirty="0"/>
              <a:t>CPS</a:t>
            </a:r>
          </a:p>
        </p:txBody>
      </p:sp>
      <p:sp>
        <p:nvSpPr>
          <p:cNvPr id="11" name="Rectangle 10"/>
          <p:cNvSpPr/>
          <p:nvPr/>
        </p:nvSpPr>
        <p:spPr>
          <a:xfrm>
            <a:off x="7391400" y="4800600"/>
            <a:ext cx="914400" cy="91440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en-US" dirty="0"/>
              <a:t>SIPP</a:t>
            </a:r>
          </a:p>
        </p:txBody>
      </p:sp>
      <p:cxnSp>
        <p:nvCxnSpPr>
          <p:cNvPr id="12" name="Straight Connector 11"/>
          <p:cNvCxnSpPr>
            <a:stCxn id="9" idx="3"/>
            <a:endCxn id="11" idx="1"/>
          </p:cNvCxnSpPr>
          <p:nvPr/>
        </p:nvCxnSpPr>
        <p:spPr>
          <a:xfrm>
            <a:off x="6629400" y="4114800"/>
            <a:ext cx="762000" cy="1143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10" idx="1"/>
            <a:endCxn id="9" idx="3"/>
          </p:cNvCxnSpPr>
          <p:nvPr/>
        </p:nvCxnSpPr>
        <p:spPr>
          <a:xfrm flipH="1">
            <a:off x="6629400" y="4114800"/>
            <a:ext cx="76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8" idx="2"/>
            <a:endCxn id="9" idx="0"/>
          </p:cNvCxnSpPr>
          <p:nvPr/>
        </p:nvCxnSpPr>
        <p:spPr>
          <a:xfrm>
            <a:off x="6172200" y="33528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5" idx="3"/>
            <a:endCxn id="6" idx="1"/>
          </p:cNvCxnSpPr>
          <p:nvPr/>
        </p:nvCxnSpPr>
        <p:spPr>
          <a:xfrm>
            <a:off x="2971800" y="2895600"/>
            <a:ext cx="457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4" idx="3"/>
            <a:endCxn id="5" idx="1"/>
          </p:cNvCxnSpPr>
          <p:nvPr/>
        </p:nvCxnSpPr>
        <p:spPr>
          <a:xfrm>
            <a:off x="1600200" y="2895600"/>
            <a:ext cx="457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5" idx="1"/>
            <a:endCxn id="7" idx="3"/>
          </p:cNvCxnSpPr>
          <p:nvPr/>
        </p:nvCxnSpPr>
        <p:spPr>
          <a:xfrm flipH="1">
            <a:off x="1600200" y="2895600"/>
            <a:ext cx="457200" cy="1143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4" idx="2"/>
            <a:endCxn id="7" idx="0"/>
          </p:cNvCxnSpPr>
          <p:nvPr/>
        </p:nvCxnSpPr>
        <p:spPr>
          <a:xfrm>
            <a:off x="1143000" y="3352800"/>
            <a:ext cx="0"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36"/>
          <p:cNvSpPr>
            <a:spLocks noChangeArrowheads="1"/>
          </p:cNvSpPr>
          <p:nvPr/>
        </p:nvSpPr>
        <p:spPr bwMode="auto">
          <a:xfrm>
            <a:off x="6705600" y="2362200"/>
            <a:ext cx="1219200" cy="461963"/>
          </a:xfrm>
          <a:prstGeom prst="rect">
            <a:avLst/>
          </a:prstGeom>
          <a:noFill/>
          <a:ln w="9525">
            <a:noFill/>
            <a:miter lim="800000"/>
            <a:headEnd/>
            <a:tailEnd/>
          </a:ln>
        </p:spPr>
        <p:txBody>
          <a:bodyPr wrap="none">
            <a:spAutoFit/>
          </a:bodyPr>
          <a:lstStyle/>
          <a:p>
            <a:r>
              <a:rPr lang="en-US" dirty="0">
                <a:solidFill>
                  <a:schemeClr val="bg1"/>
                </a:solidFill>
              </a:rPr>
              <a:t>Jobs file</a:t>
            </a:r>
            <a:endParaRPr lang="en-US" dirty="0"/>
          </a:p>
        </p:txBody>
      </p:sp>
      <p:cxnSp>
        <p:nvCxnSpPr>
          <p:cNvPr id="20" name="Straight Connector 19"/>
          <p:cNvCxnSpPr>
            <a:stCxn id="6" idx="3"/>
            <a:endCxn id="8" idx="1"/>
          </p:cNvCxnSpPr>
          <p:nvPr/>
        </p:nvCxnSpPr>
        <p:spPr>
          <a:xfrm>
            <a:off x="4343400" y="2895600"/>
            <a:ext cx="1371600" cy="0"/>
          </a:xfrm>
          <a:prstGeom prst="line">
            <a:avLst/>
          </a:prstGeom>
        </p:spPr>
        <p:style>
          <a:lnRef idx="1">
            <a:schemeClr val="accent1"/>
          </a:lnRef>
          <a:fillRef idx="0">
            <a:schemeClr val="accent1"/>
          </a:fillRef>
          <a:effectRef idx="0">
            <a:schemeClr val="accent1"/>
          </a:effectRef>
          <a:fontRef idx="minor">
            <a:schemeClr val="tx1"/>
          </a:fontRef>
        </p:style>
      </p:cxnSp>
      <p:sp>
        <p:nvSpPr>
          <p:cNvPr id="21" name="Rectangle 39"/>
          <p:cNvSpPr>
            <a:spLocks noChangeArrowheads="1"/>
          </p:cNvSpPr>
          <p:nvPr/>
        </p:nvSpPr>
        <p:spPr bwMode="auto">
          <a:xfrm>
            <a:off x="3352800" y="3424238"/>
            <a:ext cx="868363" cy="400050"/>
          </a:xfrm>
          <a:prstGeom prst="rect">
            <a:avLst/>
          </a:prstGeom>
          <a:noFill/>
          <a:ln w="9525">
            <a:noFill/>
            <a:miter lim="800000"/>
            <a:headEnd/>
            <a:tailEnd/>
          </a:ln>
        </p:spPr>
        <p:txBody>
          <a:bodyPr wrap="none">
            <a:spAutoFit/>
          </a:bodyPr>
          <a:lstStyle/>
          <a:p>
            <a:r>
              <a:rPr lang="en-US" sz="2000" dirty="0">
                <a:solidFill>
                  <a:schemeClr val="bg1"/>
                </a:solidFill>
              </a:rPr>
              <a:t>ES202</a:t>
            </a:r>
            <a:endParaRPr lang="en-US" sz="2000" dirty="0"/>
          </a:p>
        </p:txBody>
      </p:sp>
      <p:sp>
        <p:nvSpPr>
          <p:cNvPr id="22" name="Rectangle 40"/>
          <p:cNvSpPr>
            <a:spLocks noChangeArrowheads="1"/>
          </p:cNvSpPr>
          <p:nvPr/>
        </p:nvSpPr>
        <p:spPr bwMode="auto">
          <a:xfrm>
            <a:off x="4592638" y="2571750"/>
            <a:ext cx="741362" cy="400050"/>
          </a:xfrm>
          <a:prstGeom prst="rect">
            <a:avLst/>
          </a:prstGeom>
          <a:noFill/>
          <a:ln w="9525">
            <a:noFill/>
            <a:miter lim="800000"/>
            <a:headEnd/>
            <a:tailEnd/>
          </a:ln>
        </p:spPr>
        <p:txBody>
          <a:bodyPr wrap="none">
            <a:spAutoFit/>
          </a:bodyPr>
          <a:lstStyle/>
          <a:p>
            <a:r>
              <a:rPr lang="en-US" sz="2000" dirty="0">
                <a:solidFill>
                  <a:schemeClr val="bg1"/>
                </a:solidFill>
              </a:rPr>
              <a:t>U2W</a:t>
            </a:r>
            <a:endParaRPr lang="en-US" sz="2000" dirty="0"/>
          </a:p>
        </p:txBody>
      </p:sp>
      <p:sp>
        <p:nvSpPr>
          <p:cNvPr id="24" name="TextBox 23"/>
          <p:cNvSpPr txBox="1"/>
          <p:nvPr/>
        </p:nvSpPr>
        <p:spPr>
          <a:xfrm>
            <a:off x="1102020" y="1828800"/>
            <a:ext cx="1564980" cy="523220"/>
          </a:xfrm>
          <a:prstGeom prst="rect">
            <a:avLst/>
          </a:prstGeom>
          <a:noFill/>
        </p:spPr>
        <p:txBody>
          <a:bodyPr wrap="none" rtlCol="0">
            <a:spAutoFit/>
          </a:bodyPr>
          <a:lstStyle/>
          <a:p>
            <a:r>
              <a:rPr lang="en-US" sz="2800" dirty="0" smtClean="0"/>
              <a:t>Employer</a:t>
            </a:r>
            <a:endParaRPr lang="en-US" sz="2800" dirty="0"/>
          </a:p>
        </p:txBody>
      </p:sp>
      <p:sp>
        <p:nvSpPr>
          <p:cNvPr id="25" name="TextBox 24"/>
          <p:cNvSpPr txBox="1"/>
          <p:nvPr/>
        </p:nvSpPr>
        <p:spPr>
          <a:xfrm>
            <a:off x="5826420" y="1828800"/>
            <a:ext cx="1257717" cy="523220"/>
          </a:xfrm>
          <a:prstGeom prst="rect">
            <a:avLst/>
          </a:prstGeom>
          <a:noFill/>
        </p:spPr>
        <p:txBody>
          <a:bodyPr wrap="none" rtlCol="0">
            <a:spAutoFit/>
          </a:bodyPr>
          <a:lstStyle/>
          <a:p>
            <a:r>
              <a:rPr lang="en-US" sz="2800" dirty="0" smtClean="0"/>
              <a:t>Worker</a:t>
            </a:r>
            <a:endParaRPr lang="en-US" sz="2800" dirty="0"/>
          </a:p>
        </p:txBody>
      </p:sp>
      <p:sp>
        <p:nvSpPr>
          <p:cNvPr id="26" name="Rectangle 25"/>
          <p:cNvSpPr/>
          <p:nvPr/>
        </p:nvSpPr>
        <p:spPr>
          <a:xfrm>
            <a:off x="5715000" y="4953000"/>
            <a:ext cx="914400" cy="91440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en-US" dirty="0" smtClean="0"/>
              <a:t>ACS</a:t>
            </a:r>
            <a:endParaRPr lang="en-US" dirty="0"/>
          </a:p>
        </p:txBody>
      </p:sp>
      <p:cxnSp>
        <p:nvCxnSpPr>
          <p:cNvPr id="27" name="Straight Connector 26"/>
          <p:cNvCxnSpPr>
            <a:stCxn id="9" idx="2"/>
          </p:cNvCxnSpPr>
          <p:nvPr/>
        </p:nvCxnSpPr>
        <p:spPr>
          <a:xfrm>
            <a:off x="6172200" y="4572000"/>
            <a:ext cx="152400" cy="381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5200983"/>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Recovered data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Tapes from Unisys mainframe were recovered, providing data back to 1953 on all sectors of the economy</a:t>
            </a:r>
          </a:p>
          <a:p>
            <a:pPr lvl="1"/>
            <a:r>
              <a:rPr lang="en-US" u="sng" dirty="0" smtClean="0">
                <a:hlinkClick r:id="rId2"/>
              </a:rPr>
              <a:t>Newly </a:t>
            </a:r>
            <a:r>
              <a:rPr lang="en-US" u="sng" dirty="0">
                <a:hlinkClick r:id="rId2"/>
              </a:rPr>
              <a:t>Recovered Microdata on U.S. Manufacturing Plants from the 1950s and 1960s: Some Early Glimpses.”  (3.7 MB) CES Discussion Paper CES-WP-11-29</a:t>
            </a:r>
            <a:r>
              <a:rPr lang="en-US" u="sng" dirty="0" smtClean="0">
                <a:hlinkClick r:id="rId2"/>
              </a:rPr>
              <a:t>.</a:t>
            </a:r>
            <a:endParaRPr lang="en-US" u="sng" dirty="0" smtClean="0"/>
          </a:p>
          <a:p>
            <a:r>
              <a:rPr lang="en-US" dirty="0" smtClean="0"/>
              <a:t>Recovered demographic data</a:t>
            </a:r>
          </a:p>
          <a:p>
            <a:pPr lvl="1"/>
            <a:r>
              <a:rPr lang="en-US" dirty="0" smtClean="0"/>
              <a:t>CPS data back to 1962</a:t>
            </a:r>
          </a:p>
          <a:p>
            <a:pPr lvl="1"/>
            <a:r>
              <a:rPr lang="en-US" dirty="0" smtClean="0"/>
              <a:t>Income Surveys Development Program data (old SIPP)</a:t>
            </a:r>
          </a:p>
          <a:p>
            <a:r>
              <a:rPr lang="en-US" dirty="0" smtClean="0"/>
              <a:t>Others</a:t>
            </a:r>
            <a:endParaRPr lang="en-US" dirty="0"/>
          </a:p>
        </p:txBody>
      </p:sp>
    </p:spTree>
    <p:extLst>
      <p:ext uri="{BB962C8B-B14F-4D97-AF65-F5344CB8AC3E}">
        <p14:creationId xmlns:p14="http://schemas.microsoft.com/office/powerpoint/2010/main" val="3509391400"/>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3400" y="304800"/>
            <a:ext cx="8153400" cy="762000"/>
          </a:xfrm>
        </p:spPr>
        <p:txBody>
          <a:bodyPr>
            <a:normAutofit fontScale="90000"/>
          </a:bodyPr>
          <a:lstStyle/>
          <a:p>
            <a:pPr eaLnBrk="1" hangingPunct="1"/>
            <a:r>
              <a:rPr lang="en-US" dirty="0" smtClean="0">
                <a:latin typeface="Times New Roman" charset="0"/>
              </a:rPr>
              <a:t>Health &amp; Human Services (HHS) Restricted Data: </a:t>
            </a:r>
            <a:r>
              <a:rPr lang="en-US" dirty="0">
                <a:latin typeface="Times New Roman" charset="0"/>
              </a:rPr>
              <a:t>NCHS </a:t>
            </a:r>
            <a:endParaRPr lang="en-US" i="1" dirty="0">
              <a:solidFill>
                <a:schemeClr val="bg1"/>
              </a:solidFill>
              <a:latin typeface="Times New Roman" charset="0"/>
            </a:endParaRPr>
          </a:p>
        </p:txBody>
      </p:sp>
      <p:sp>
        <p:nvSpPr>
          <p:cNvPr id="7172" name="Rectangle 4"/>
          <p:cNvSpPr>
            <a:spLocks noGrp="1" noChangeArrowheads="1"/>
          </p:cNvSpPr>
          <p:nvPr>
            <p:ph idx="1"/>
          </p:nvPr>
        </p:nvSpPr>
        <p:spPr>
          <a:xfrm>
            <a:off x="457200" y="1295400"/>
            <a:ext cx="7696200" cy="4930775"/>
          </a:xfrm>
        </p:spPr>
        <p:txBody>
          <a:bodyPr rtlCol="0">
            <a:normAutofit/>
          </a:bodyPr>
          <a:lstStyle/>
          <a:p>
            <a:pPr marL="0" indent="0" eaLnBrk="1" fontAlgn="auto" hangingPunct="1">
              <a:spcAft>
                <a:spcPts val="0"/>
              </a:spcAft>
              <a:buFont typeface="Arial" charset="0"/>
              <a:buNone/>
              <a:defRPr/>
            </a:pPr>
            <a:endParaRPr lang="en-US" sz="2400" dirty="0" smtClean="0">
              <a:latin typeface="Calibri (body)"/>
              <a:ea typeface="+mn-ea"/>
              <a:cs typeface="Calibri (body)"/>
            </a:endParaRPr>
          </a:p>
          <a:p>
            <a:pPr>
              <a:defRPr/>
            </a:pPr>
            <a:r>
              <a:rPr lang="en-US" sz="2400" dirty="0" smtClean="0">
                <a:latin typeface="Calibri (body)"/>
                <a:ea typeface="+mn-ea"/>
                <a:cs typeface="Calibri (body)"/>
              </a:rPr>
              <a:t>additional variables </a:t>
            </a:r>
          </a:p>
          <a:p>
            <a:pPr>
              <a:defRPr/>
            </a:pPr>
            <a:r>
              <a:rPr lang="en-US" sz="2400" dirty="0" smtClean="0">
                <a:latin typeface="Calibri (body)"/>
                <a:ea typeface="+mn-ea"/>
                <a:cs typeface="Calibri (body)"/>
              </a:rPr>
              <a:t>more </a:t>
            </a:r>
            <a:r>
              <a:rPr lang="en-US" sz="2400" dirty="0">
                <a:latin typeface="Calibri (body)"/>
                <a:ea typeface="+mn-ea"/>
                <a:cs typeface="Calibri (body)"/>
              </a:rPr>
              <a:t>detailed geography</a:t>
            </a:r>
          </a:p>
          <a:p>
            <a:pPr>
              <a:defRPr/>
            </a:pPr>
            <a:r>
              <a:rPr lang="en-US" sz="2400" dirty="0" smtClean="0">
                <a:latin typeface="Calibri (body)"/>
                <a:ea typeface="+mn-ea"/>
                <a:cs typeface="Calibri (body)"/>
              </a:rPr>
              <a:t>continuous/non top-coded variables</a:t>
            </a:r>
          </a:p>
          <a:p>
            <a:pPr>
              <a:defRPr/>
            </a:pPr>
            <a:r>
              <a:rPr lang="en-US" sz="2400" dirty="0" smtClean="0">
                <a:latin typeface="Calibri (body)"/>
                <a:ea typeface="+mn-ea"/>
                <a:cs typeface="Calibri (body)"/>
              </a:rPr>
              <a:t>Some data can be linked to:</a:t>
            </a:r>
          </a:p>
          <a:p>
            <a:pPr lvl="1">
              <a:defRPr/>
            </a:pPr>
            <a:r>
              <a:rPr lang="en-US" sz="2000" dirty="0" smtClean="0">
                <a:latin typeface="Calibri (body)"/>
                <a:ea typeface="+mn-ea"/>
                <a:cs typeface="Calibri (body)"/>
              </a:rPr>
              <a:t>Mortality files</a:t>
            </a:r>
          </a:p>
          <a:p>
            <a:pPr lvl="1">
              <a:defRPr/>
            </a:pPr>
            <a:r>
              <a:rPr lang="en-US" sz="2000" dirty="0" smtClean="0">
                <a:latin typeface="Calibri (body)"/>
                <a:ea typeface="+mn-ea"/>
                <a:cs typeface="Calibri (body)"/>
              </a:rPr>
              <a:t>Social Security files</a:t>
            </a:r>
          </a:p>
          <a:p>
            <a:pPr lvl="1">
              <a:defRPr/>
            </a:pPr>
            <a:r>
              <a:rPr lang="en-US" sz="2000" dirty="0" smtClean="0">
                <a:latin typeface="Calibri (body)"/>
                <a:ea typeface="+mn-ea"/>
                <a:cs typeface="Calibri (body)"/>
              </a:rPr>
              <a:t>Medicare/Medicaid files</a:t>
            </a:r>
          </a:p>
          <a:p>
            <a:pPr lvl="1">
              <a:defRPr/>
            </a:pPr>
            <a:r>
              <a:rPr lang="en-US" sz="2000" dirty="0" smtClean="0">
                <a:latin typeface="Calibri (body)"/>
                <a:ea typeface="+mn-ea"/>
                <a:cs typeface="Calibri (body)"/>
              </a:rPr>
              <a:t>Air quality files (indirect match by detailed geography)</a:t>
            </a:r>
          </a:p>
        </p:txBody>
      </p:sp>
      <p:sp>
        <p:nvSpPr>
          <p:cNvPr id="8196" name="Rectangle 3"/>
          <p:cNvSpPr>
            <a:spLocks noChangeArrowheads="1"/>
          </p:cNvSpPr>
          <p:nvPr/>
        </p:nvSpPr>
        <p:spPr bwMode="auto">
          <a:xfrm>
            <a:off x="4648200" y="1905000"/>
            <a:ext cx="3810000" cy="4191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nSpc>
                <a:spcPct val="80000"/>
              </a:lnSpc>
              <a:spcBef>
                <a:spcPct val="20000"/>
              </a:spcBef>
              <a:buClr>
                <a:schemeClr val="bg1"/>
              </a:buClr>
            </a:pPr>
            <a:endParaRPr lang="en-US" sz="1200" dirty="0">
              <a:solidFill>
                <a:srgbClr val="99CCFF"/>
              </a:solidFill>
              <a:latin typeface="Arial" charset="0"/>
            </a:endParaRPr>
          </a:p>
        </p:txBody>
      </p:sp>
    </p:spTree>
    <p:extLst>
      <p:ext uri="{BB962C8B-B14F-4D97-AF65-F5344CB8AC3E}">
        <p14:creationId xmlns:p14="http://schemas.microsoft.com/office/powerpoint/2010/main" val="3723693090"/>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33400" y="304800"/>
            <a:ext cx="8153400" cy="533400"/>
          </a:xfrm>
        </p:spPr>
        <p:txBody>
          <a:bodyPr rtlCol="0">
            <a:normAutofit fontScale="90000"/>
          </a:bodyPr>
          <a:lstStyle/>
          <a:p>
            <a:pPr eaLnBrk="1" fontAlgn="auto" hangingPunct="1">
              <a:spcAft>
                <a:spcPts val="0"/>
              </a:spcAft>
              <a:defRPr/>
            </a:pPr>
            <a:r>
              <a:rPr lang="en-US" dirty="0" smtClean="0">
                <a:latin typeface="Times New Roman" pitchFamily="18" charset="0"/>
                <a:ea typeface="+mj-ea"/>
              </a:rPr>
              <a:t>HHS Restricte</a:t>
            </a:r>
            <a:r>
              <a:rPr lang="en-US" dirty="0" smtClean="0">
                <a:latin typeface="Times New Roman" pitchFamily="18" charset="0"/>
              </a:rPr>
              <a:t>d Data: </a:t>
            </a:r>
            <a:r>
              <a:rPr lang="en-US" dirty="0" smtClean="0">
                <a:latin typeface="Times New Roman" pitchFamily="18" charset="0"/>
                <a:ea typeface="+mj-ea"/>
              </a:rPr>
              <a:t>NCHS </a:t>
            </a:r>
            <a:endParaRPr lang="en-US" i="1" dirty="0" smtClean="0">
              <a:solidFill>
                <a:schemeClr val="bg1"/>
              </a:solidFill>
              <a:latin typeface="Times New Roman" pitchFamily="18" charset="0"/>
              <a:ea typeface="+mj-ea"/>
            </a:endParaRPr>
          </a:p>
        </p:txBody>
      </p:sp>
      <p:sp>
        <p:nvSpPr>
          <p:cNvPr id="7172" name="Rectangle 4"/>
          <p:cNvSpPr>
            <a:spLocks noGrp="1" noChangeArrowheads="1"/>
          </p:cNvSpPr>
          <p:nvPr>
            <p:ph idx="1"/>
          </p:nvPr>
        </p:nvSpPr>
        <p:spPr>
          <a:xfrm>
            <a:off x="533400" y="1066800"/>
            <a:ext cx="7924800" cy="5006975"/>
          </a:xfrm>
        </p:spPr>
        <p:txBody>
          <a:bodyPr rtlCol="0">
            <a:normAutofit/>
          </a:bodyPr>
          <a:lstStyle/>
          <a:p>
            <a:pPr marL="0" indent="0" eaLnBrk="1" fontAlgn="auto" hangingPunct="1">
              <a:spcAft>
                <a:spcPts val="0"/>
              </a:spcAft>
              <a:buFont typeface="Arial" charset="0"/>
              <a:buNone/>
              <a:defRPr/>
            </a:pPr>
            <a:r>
              <a:rPr lang="en-US" sz="2400" b="1" dirty="0" smtClean="0">
                <a:latin typeface="Calibri (body)"/>
                <a:ea typeface="+mn-ea"/>
                <a:cs typeface="Calibri (body)"/>
              </a:rPr>
              <a:t>Health Status Surveys</a:t>
            </a:r>
          </a:p>
          <a:p>
            <a:pPr eaLnBrk="1" fontAlgn="auto" hangingPunct="1">
              <a:spcAft>
                <a:spcPts val="0"/>
              </a:spcAft>
              <a:buFont typeface="Wingdings" charset="2"/>
              <a:buChar char="§"/>
              <a:defRPr/>
            </a:pPr>
            <a:r>
              <a:rPr lang="en-US" sz="2400" dirty="0" smtClean="0">
                <a:latin typeface="Calibri (body)"/>
                <a:ea typeface="+mn-ea"/>
                <a:cs typeface="Calibri (body)"/>
              </a:rPr>
              <a:t>National Health and Nutrition Examination Survey (NHANES)</a:t>
            </a:r>
          </a:p>
          <a:p>
            <a:pPr eaLnBrk="1" fontAlgn="auto" hangingPunct="1">
              <a:spcAft>
                <a:spcPts val="0"/>
              </a:spcAft>
              <a:buFont typeface="Wingdings" charset="2"/>
              <a:buChar char="§"/>
              <a:defRPr/>
            </a:pPr>
            <a:r>
              <a:rPr lang="en-US" sz="2400" dirty="0" smtClean="0">
                <a:latin typeface="Calibri (body)"/>
                <a:ea typeface="+mn-ea"/>
                <a:cs typeface="Calibri (body)"/>
              </a:rPr>
              <a:t> National Health Interview Survey (NHIS)</a:t>
            </a:r>
          </a:p>
          <a:p>
            <a:pPr eaLnBrk="1" fontAlgn="auto" hangingPunct="1">
              <a:spcAft>
                <a:spcPts val="0"/>
              </a:spcAft>
              <a:buFont typeface="Wingdings" charset="2"/>
              <a:buChar char="§"/>
              <a:defRPr/>
            </a:pPr>
            <a:r>
              <a:rPr lang="en-US" sz="2400" dirty="0">
                <a:latin typeface="Calibri (body)"/>
                <a:ea typeface="+mn-ea"/>
                <a:cs typeface="Calibri (body)"/>
              </a:rPr>
              <a:t> </a:t>
            </a:r>
            <a:r>
              <a:rPr lang="en-US" sz="2400" dirty="0" smtClean="0">
                <a:latin typeface="Calibri (body)"/>
                <a:ea typeface="+mn-ea"/>
                <a:cs typeface="Calibri (body)"/>
              </a:rPr>
              <a:t>National Health Interview Disability Survey</a:t>
            </a:r>
            <a:endParaRPr lang="en-US" sz="2400" dirty="0">
              <a:latin typeface="Calibri (body)"/>
              <a:ea typeface="+mn-ea"/>
              <a:cs typeface="Calibri (body)"/>
            </a:endParaRPr>
          </a:p>
          <a:p>
            <a:pPr eaLnBrk="1" fontAlgn="auto" hangingPunct="1">
              <a:spcAft>
                <a:spcPts val="0"/>
              </a:spcAft>
              <a:buFont typeface="Wingdings" charset="2"/>
              <a:buChar char="§"/>
              <a:defRPr/>
            </a:pPr>
            <a:r>
              <a:rPr lang="en-US" sz="2400" dirty="0" smtClean="0">
                <a:latin typeface="Calibri (body)"/>
                <a:ea typeface="+mn-ea"/>
                <a:cs typeface="Calibri (body)"/>
              </a:rPr>
              <a:t> National Immunization Survey</a:t>
            </a:r>
          </a:p>
          <a:p>
            <a:pPr eaLnBrk="1" fontAlgn="auto" hangingPunct="1">
              <a:spcAft>
                <a:spcPts val="0"/>
              </a:spcAft>
              <a:buFont typeface="Wingdings" charset="2"/>
              <a:buChar char="§"/>
              <a:defRPr/>
            </a:pPr>
            <a:r>
              <a:rPr lang="en-US" sz="2400" dirty="0">
                <a:latin typeface="Calibri (body)"/>
                <a:ea typeface="+mn-ea"/>
                <a:cs typeface="Calibri (body)"/>
              </a:rPr>
              <a:t> </a:t>
            </a:r>
            <a:r>
              <a:rPr lang="en-US" sz="2400" dirty="0" smtClean="0">
                <a:latin typeface="Calibri (body)"/>
                <a:ea typeface="+mn-ea"/>
                <a:cs typeface="Calibri (body)"/>
              </a:rPr>
              <a:t>Longitudinal Study on Aging</a:t>
            </a:r>
          </a:p>
          <a:p>
            <a:pPr eaLnBrk="1" fontAlgn="auto" hangingPunct="1">
              <a:spcAft>
                <a:spcPts val="0"/>
              </a:spcAft>
              <a:buFont typeface="Wingdings" charset="2"/>
              <a:buChar char="§"/>
              <a:defRPr/>
            </a:pPr>
            <a:r>
              <a:rPr lang="en-US" sz="2400" dirty="0">
                <a:latin typeface="Calibri (body)"/>
                <a:ea typeface="+mn-ea"/>
                <a:cs typeface="Calibri (body)"/>
              </a:rPr>
              <a:t> </a:t>
            </a:r>
            <a:r>
              <a:rPr lang="en-US" sz="2400" dirty="0" smtClean="0">
                <a:latin typeface="Calibri (body)"/>
                <a:ea typeface="+mn-ea"/>
                <a:cs typeface="Calibri (body)"/>
              </a:rPr>
              <a:t>National Survey of Family Growth</a:t>
            </a:r>
          </a:p>
          <a:p>
            <a:pPr eaLnBrk="1" fontAlgn="auto" hangingPunct="1">
              <a:spcAft>
                <a:spcPts val="0"/>
              </a:spcAft>
              <a:buFont typeface="Wingdings" charset="2"/>
              <a:buChar char="§"/>
              <a:defRPr/>
            </a:pPr>
            <a:r>
              <a:rPr lang="en-US" sz="2400" dirty="0" smtClean="0">
                <a:latin typeface="Calibri (body)"/>
                <a:ea typeface="+mn-ea"/>
                <a:cs typeface="Calibri (body)"/>
              </a:rPr>
              <a:t> National </a:t>
            </a:r>
            <a:r>
              <a:rPr lang="en-US" sz="2400" dirty="0">
                <a:latin typeface="Calibri (body)"/>
                <a:ea typeface="+mn-ea"/>
                <a:cs typeface="Calibri (body)"/>
              </a:rPr>
              <a:t>Maternal and Infant Health Survey </a:t>
            </a:r>
            <a:endParaRPr lang="en-US" sz="2400" dirty="0" smtClean="0">
              <a:latin typeface="Calibri (body)"/>
              <a:ea typeface="+mn-ea"/>
              <a:cs typeface="Calibri (body)"/>
            </a:endParaRPr>
          </a:p>
          <a:p>
            <a:pPr marL="0" indent="0" eaLnBrk="1" fontAlgn="auto" hangingPunct="1">
              <a:spcAft>
                <a:spcPts val="0"/>
              </a:spcAft>
              <a:buFont typeface="Arial" charset="0"/>
              <a:buNone/>
              <a:defRPr/>
            </a:pPr>
            <a:endParaRPr lang="en-US" sz="2400" dirty="0" smtClean="0">
              <a:latin typeface="Times New Roman" pitchFamily="18" charset="0"/>
              <a:ea typeface="+mn-ea"/>
              <a:cs typeface="Times New Roman" pitchFamily="18" charset="0"/>
            </a:endParaRPr>
          </a:p>
        </p:txBody>
      </p:sp>
      <p:sp>
        <p:nvSpPr>
          <p:cNvPr id="9220" name="Rectangle 3"/>
          <p:cNvSpPr>
            <a:spLocks noChangeArrowheads="1"/>
          </p:cNvSpPr>
          <p:nvPr/>
        </p:nvSpPr>
        <p:spPr bwMode="auto">
          <a:xfrm>
            <a:off x="4648200" y="1905000"/>
            <a:ext cx="3810000" cy="4191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nSpc>
                <a:spcPct val="80000"/>
              </a:lnSpc>
              <a:spcBef>
                <a:spcPct val="20000"/>
              </a:spcBef>
              <a:buClr>
                <a:schemeClr val="bg1"/>
              </a:buClr>
            </a:pPr>
            <a:endParaRPr lang="en-US" sz="1200" dirty="0">
              <a:solidFill>
                <a:srgbClr val="99CCFF"/>
              </a:solidFill>
              <a:latin typeface="Arial" charset="0"/>
            </a:endParaRPr>
          </a:p>
        </p:txBody>
      </p:sp>
      <p:sp>
        <p:nvSpPr>
          <p:cNvPr id="9221" name="Text Box 3"/>
          <p:cNvSpPr txBox="1">
            <a:spLocks noChangeArrowheads="1"/>
          </p:cNvSpPr>
          <p:nvPr/>
        </p:nvSpPr>
        <p:spPr bwMode="auto">
          <a:xfrm>
            <a:off x="685800" y="5486400"/>
            <a:ext cx="8096250" cy="4001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b="1" i="1" dirty="0">
                <a:solidFill>
                  <a:srgbClr val="1F497D"/>
                </a:solidFill>
                <a:latin typeface="Calibri (body)"/>
                <a:cs typeface="Calibri (body)"/>
              </a:rPr>
              <a:t>See the complete list with descriptions at</a:t>
            </a:r>
            <a:r>
              <a:rPr lang="en-US" sz="2000" b="1" dirty="0">
                <a:solidFill>
                  <a:srgbClr val="1F497D"/>
                </a:solidFill>
                <a:latin typeface="Calibri (body)"/>
                <a:cs typeface="Calibri (body)"/>
              </a:rPr>
              <a:t> http://www.cdc.gov/rdc/</a:t>
            </a:r>
          </a:p>
        </p:txBody>
      </p:sp>
    </p:spTree>
    <p:extLst>
      <p:ext uri="{BB962C8B-B14F-4D97-AF65-F5344CB8AC3E}">
        <p14:creationId xmlns:p14="http://schemas.microsoft.com/office/powerpoint/2010/main" val="53501472"/>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71500" y="228600"/>
            <a:ext cx="8153400" cy="762000"/>
          </a:xfrm>
        </p:spPr>
        <p:txBody>
          <a:bodyPr>
            <a:normAutofit/>
          </a:bodyPr>
          <a:lstStyle/>
          <a:p>
            <a:pPr eaLnBrk="1" hangingPunct="1"/>
            <a:r>
              <a:rPr lang="en-US" sz="4000" dirty="0" smtClean="0">
                <a:latin typeface="Times New Roman" charset="0"/>
              </a:rPr>
              <a:t>HHS Restricted Data: AHRQ </a:t>
            </a:r>
            <a:r>
              <a:rPr lang="en-US" sz="4000" dirty="0">
                <a:latin typeface="Times New Roman" charset="0"/>
              </a:rPr>
              <a:t>data </a:t>
            </a:r>
            <a:endParaRPr lang="en-US" sz="4000" i="1" dirty="0">
              <a:solidFill>
                <a:schemeClr val="bg1"/>
              </a:solidFill>
              <a:latin typeface="Times New Roman" charset="0"/>
            </a:endParaRPr>
          </a:p>
        </p:txBody>
      </p:sp>
      <p:sp>
        <p:nvSpPr>
          <p:cNvPr id="10243" name="Rectangle 4"/>
          <p:cNvSpPr>
            <a:spLocks noGrp="1" noChangeArrowheads="1"/>
          </p:cNvSpPr>
          <p:nvPr>
            <p:ph idx="1"/>
          </p:nvPr>
        </p:nvSpPr>
        <p:spPr>
          <a:xfrm>
            <a:off x="533400" y="914400"/>
            <a:ext cx="7696200" cy="5410200"/>
          </a:xfrm>
        </p:spPr>
        <p:txBody>
          <a:bodyPr>
            <a:normAutofit lnSpcReduction="10000"/>
          </a:bodyPr>
          <a:lstStyle/>
          <a:p>
            <a:pPr marL="0" indent="0" eaLnBrk="1" hangingPunct="1"/>
            <a:r>
              <a:rPr lang="en-US" sz="2400" dirty="0">
                <a:latin typeface="Calibri (body)"/>
                <a:cs typeface="Calibri (body)"/>
              </a:rPr>
              <a:t>Medical Expenditure Panel Survey (MEPS</a:t>
            </a:r>
            <a:r>
              <a:rPr lang="en-US" sz="2400" dirty="0" smtClean="0">
                <a:latin typeface="Calibri (body)"/>
                <a:cs typeface="Calibri (body)"/>
              </a:rPr>
              <a:t>)</a:t>
            </a:r>
            <a:r>
              <a:rPr lang="en-US" sz="2800" dirty="0" smtClean="0">
                <a:latin typeface="Calibri (body)"/>
                <a:cs typeface="Calibri (body)"/>
              </a:rPr>
              <a:t>, </a:t>
            </a:r>
            <a:r>
              <a:rPr lang="en-US" sz="2400" dirty="0" smtClean="0">
                <a:latin typeface="Calibri (body)"/>
                <a:cs typeface="Calibri (body)"/>
              </a:rPr>
              <a:t>Household </a:t>
            </a:r>
            <a:r>
              <a:rPr lang="en-US" sz="2400" dirty="0">
                <a:latin typeface="Calibri (body)"/>
                <a:cs typeface="Calibri (body)"/>
              </a:rPr>
              <a:t>Component collects nationally representative data on demographic characteristics, health conditions, health status, use of medical care services, charges and payments, access to care, satisfaction with care, health insurance coverage, income, and employment.</a:t>
            </a:r>
          </a:p>
          <a:p>
            <a:pPr marL="0" indent="0" eaLnBrk="1" hangingPunct="1">
              <a:buNone/>
            </a:pPr>
            <a:endParaRPr lang="en-US" sz="1000" dirty="0">
              <a:latin typeface="Calibri (body)"/>
              <a:cs typeface="Calibri (body)"/>
            </a:endParaRPr>
          </a:p>
          <a:p>
            <a:pPr marL="0" indent="0" eaLnBrk="1" hangingPunct="1"/>
            <a:r>
              <a:rPr lang="en-US" sz="2400" dirty="0">
                <a:latin typeface="Calibri (body)"/>
                <a:cs typeface="Calibri (body)"/>
              </a:rPr>
              <a:t>Restricted Variables:</a:t>
            </a:r>
          </a:p>
          <a:p>
            <a:pPr marL="631825" lvl="1" indent="-231775" eaLnBrk="1" hangingPunct="1"/>
            <a:r>
              <a:rPr lang="en-US" sz="2400" dirty="0">
                <a:latin typeface="Calibri (body)"/>
                <a:cs typeface="Calibri (body)"/>
              </a:rPr>
              <a:t>Geographic detail; state identifiers </a:t>
            </a:r>
          </a:p>
          <a:p>
            <a:pPr marL="631825" lvl="1" indent="-231775" eaLnBrk="1" hangingPunct="1"/>
            <a:r>
              <a:rPr lang="en-US" sz="2400" dirty="0">
                <a:latin typeface="Calibri (body)"/>
                <a:cs typeface="Calibri (body)"/>
              </a:rPr>
              <a:t>Fully specified ICD-9 codes</a:t>
            </a:r>
          </a:p>
          <a:p>
            <a:pPr marL="631825" lvl="1" indent="-231775" eaLnBrk="1" hangingPunct="1"/>
            <a:r>
              <a:rPr lang="en-US" sz="2400" dirty="0">
                <a:latin typeface="Calibri (body)"/>
                <a:cs typeface="Calibri (body)"/>
              </a:rPr>
              <a:t>Asset data</a:t>
            </a:r>
          </a:p>
          <a:p>
            <a:pPr marL="631825" lvl="1" indent="-231775" eaLnBrk="1" hangingPunct="1"/>
            <a:r>
              <a:rPr lang="en-US" sz="2400" dirty="0">
                <a:latin typeface="Calibri (body)"/>
                <a:cs typeface="Calibri (body)"/>
              </a:rPr>
              <a:t>Imputed NDC for prescription drugs</a:t>
            </a:r>
          </a:p>
          <a:p>
            <a:pPr marL="631825" lvl="1" indent="-231775" eaLnBrk="1" hangingPunct="1"/>
            <a:r>
              <a:rPr lang="en-US" sz="2400" dirty="0">
                <a:latin typeface="Calibri (body)"/>
                <a:cs typeface="Calibri (body)"/>
              </a:rPr>
              <a:t>Some medical provider data</a:t>
            </a:r>
          </a:p>
        </p:txBody>
      </p:sp>
      <p:sp>
        <p:nvSpPr>
          <p:cNvPr id="10244" name="Rectangle 3"/>
          <p:cNvSpPr>
            <a:spLocks noChangeArrowheads="1"/>
          </p:cNvSpPr>
          <p:nvPr/>
        </p:nvSpPr>
        <p:spPr bwMode="auto">
          <a:xfrm>
            <a:off x="4648200" y="1905000"/>
            <a:ext cx="3810000" cy="4191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nSpc>
                <a:spcPct val="80000"/>
              </a:lnSpc>
              <a:spcBef>
                <a:spcPct val="20000"/>
              </a:spcBef>
              <a:buClr>
                <a:schemeClr val="bg1"/>
              </a:buClr>
            </a:pPr>
            <a:endParaRPr lang="en-US" sz="1200" dirty="0">
              <a:solidFill>
                <a:srgbClr val="99CCFF"/>
              </a:solidFill>
              <a:latin typeface="Arial" charset="0"/>
            </a:endParaRPr>
          </a:p>
        </p:txBody>
      </p:sp>
    </p:spTree>
    <p:extLst>
      <p:ext uri="{BB962C8B-B14F-4D97-AF65-F5344CB8AC3E}">
        <p14:creationId xmlns:p14="http://schemas.microsoft.com/office/powerpoint/2010/main" val="1108276997"/>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lgn="ctr">
              <a:buNone/>
            </a:pPr>
            <a:r>
              <a:rPr lang="en-US" dirty="0" smtClean="0"/>
              <a:t>Getting access</a:t>
            </a:r>
            <a:endParaRPr lang="en-US" dirty="0"/>
          </a:p>
        </p:txBody>
      </p:sp>
    </p:spTree>
    <p:extLst>
      <p:ext uri="{BB962C8B-B14F-4D97-AF65-F5344CB8AC3E}">
        <p14:creationId xmlns:p14="http://schemas.microsoft.com/office/powerpoint/2010/main" val="705235090"/>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Web Sites</a:t>
            </a:r>
            <a:endParaRPr lang="en-US" dirty="0"/>
          </a:p>
        </p:txBody>
      </p:sp>
      <p:sp>
        <p:nvSpPr>
          <p:cNvPr id="3" name="Content Placeholder 2"/>
          <p:cNvSpPr>
            <a:spLocks noGrp="1"/>
          </p:cNvSpPr>
          <p:nvPr>
            <p:ph idx="1"/>
          </p:nvPr>
        </p:nvSpPr>
        <p:spPr>
          <a:xfrm>
            <a:off x="152400" y="1143000"/>
            <a:ext cx="8991600" cy="4800600"/>
          </a:xfrm>
        </p:spPr>
        <p:txBody>
          <a:bodyPr>
            <a:normAutofit/>
          </a:bodyPr>
          <a:lstStyle/>
          <a:p>
            <a:r>
              <a:rPr lang="en-US" dirty="0" smtClean="0">
                <a:latin typeface="Calibri (body)"/>
                <a:cs typeface="Calibri (body)"/>
              </a:rPr>
              <a:t>Census Bureau Data: Center for Economic Studies	</a:t>
            </a:r>
          </a:p>
          <a:p>
            <a:pPr lvl="1"/>
            <a:r>
              <a:rPr lang="en-US" dirty="0" smtClean="0">
                <a:latin typeface="Calibri (body)"/>
                <a:cs typeface="Calibri (body)"/>
                <a:hlinkClick r:id="rId3"/>
              </a:rPr>
              <a:t>http://www.census.gov/ces/</a:t>
            </a:r>
            <a:endParaRPr lang="en-US" sz="1400" dirty="0">
              <a:latin typeface="Calibri (body)"/>
              <a:cs typeface="Calibri (body)"/>
            </a:endParaRPr>
          </a:p>
          <a:p>
            <a:r>
              <a:rPr lang="en-US" dirty="0" smtClean="0">
                <a:latin typeface="Calibri (body)"/>
                <a:cs typeface="Calibri (body)"/>
              </a:rPr>
              <a:t>NCHS Research Data Center</a:t>
            </a:r>
          </a:p>
          <a:p>
            <a:pPr lvl="1"/>
            <a:r>
              <a:rPr lang="en-US" dirty="0" smtClean="0">
                <a:latin typeface="Calibri (body)"/>
                <a:cs typeface="Calibri (body)"/>
                <a:hlinkClick r:id="rId4"/>
              </a:rPr>
              <a:t>http://www.cdc.gov/rdc/</a:t>
            </a:r>
            <a:endParaRPr lang="en-US" dirty="0">
              <a:latin typeface="Calibri (body)"/>
              <a:cs typeface="Calibri (body)"/>
            </a:endParaRPr>
          </a:p>
          <a:p>
            <a:r>
              <a:rPr lang="en-US" dirty="0" smtClean="0">
                <a:latin typeface="Calibri (body)"/>
                <a:cs typeface="Calibri (body)"/>
              </a:rPr>
              <a:t>AHRQ</a:t>
            </a:r>
            <a:endParaRPr lang="en-US" dirty="0">
              <a:latin typeface="Calibri (body)"/>
              <a:cs typeface="Calibri (body)"/>
            </a:endParaRPr>
          </a:p>
          <a:p>
            <a:pPr lvl="1"/>
            <a:r>
              <a:rPr lang="en-US" dirty="0" smtClean="0">
                <a:latin typeface="Calibri (body)"/>
                <a:cs typeface="Calibri (body)"/>
                <a:hlinkClick r:id="rId5"/>
              </a:rPr>
              <a:t>https</a:t>
            </a:r>
            <a:r>
              <a:rPr lang="en-US" dirty="0">
                <a:latin typeface="Calibri (body)"/>
                <a:cs typeface="Calibri (body)"/>
                <a:hlinkClick r:id="rId5"/>
              </a:rPr>
              <a:t>://meps.ahrq.gov/data_stats/</a:t>
            </a:r>
            <a:r>
              <a:rPr lang="en-US" dirty="0" smtClean="0">
                <a:latin typeface="Calibri (body)"/>
                <a:cs typeface="Calibri (body)"/>
                <a:hlinkClick r:id="rId5"/>
              </a:rPr>
              <a:t>onsite_datacenter.jsp</a:t>
            </a:r>
            <a:endParaRPr lang="en-US" dirty="0">
              <a:latin typeface="Calibri (body)"/>
              <a:cs typeface="Calibri (body)"/>
            </a:endParaRPr>
          </a:p>
          <a:p>
            <a:pPr marL="457200" lvl="1" indent="0">
              <a:buNone/>
            </a:pPr>
            <a:endParaRPr lang="en-US" sz="2100" dirty="0">
              <a:latin typeface="Calibri (body)"/>
              <a:cs typeface="Calibri (body)"/>
            </a:endParaRPr>
          </a:p>
        </p:txBody>
      </p:sp>
      <p:sp>
        <p:nvSpPr>
          <p:cNvPr id="4" name="Slide Number Placeholder 3"/>
          <p:cNvSpPr>
            <a:spLocks noGrp="1"/>
          </p:cNvSpPr>
          <p:nvPr>
            <p:ph type="sldNum" sz="quarter" idx="4294967295"/>
          </p:nvPr>
        </p:nvSpPr>
        <p:spPr>
          <a:xfrm>
            <a:off x="7010400" y="6705600"/>
            <a:ext cx="2133600" cy="152400"/>
          </a:xfrm>
          <a:prstGeom prst="rect">
            <a:avLst/>
          </a:prstGeom>
        </p:spPr>
        <p:txBody>
          <a:bodyPr/>
          <a:lstStyle/>
          <a:p>
            <a:fld id="{4DD1825F-52B6-45B9-9681-125E8F9CB835}" type="slidenum">
              <a:rPr lang="en-US" smtClean="0"/>
              <a:pPr/>
              <a:t>26</a:t>
            </a:fld>
            <a:endParaRPr lang="en-US" dirty="0"/>
          </a:p>
        </p:txBody>
      </p:sp>
    </p:spTree>
    <p:extLst>
      <p:ext uri="{BB962C8B-B14F-4D97-AF65-F5344CB8AC3E}">
        <p14:creationId xmlns:p14="http://schemas.microsoft.com/office/powerpoint/2010/main" val="694641809"/>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Background Check</a:t>
            </a:r>
            <a:endParaRPr lang="en-US" dirty="0"/>
          </a:p>
        </p:txBody>
      </p:sp>
      <p:sp>
        <p:nvSpPr>
          <p:cNvPr id="3" name="Content Placeholder 2"/>
          <p:cNvSpPr>
            <a:spLocks noGrp="1"/>
          </p:cNvSpPr>
          <p:nvPr>
            <p:ph idx="1"/>
          </p:nvPr>
        </p:nvSpPr>
        <p:spPr/>
        <p:txBody>
          <a:bodyPr>
            <a:normAutofit lnSpcReduction="10000"/>
          </a:bodyPr>
          <a:lstStyle/>
          <a:p>
            <a:r>
              <a:rPr lang="en-US" dirty="0"/>
              <a:t>Off-line paperwork and documentation</a:t>
            </a:r>
          </a:p>
          <a:p>
            <a:r>
              <a:rPr lang="en-US" dirty="0" smtClean="0"/>
              <a:t>On-line </a:t>
            </a:r>
            <a:r>
              <a:rPr lang="en-US" dirty="0"/>
              <a:t>trainings and certifications</a:t>
            </a:r>
          </a:p>
          <a:p>
            <a:r>
              <a:rPr lang="en-US" dirty="0" smtClean="0"/>
              <a:t>Background </a:t>
            </a:r>
            <a:r>
              <a:rPr lang="en-US" dirty="0"/>
              <a:t>check</a:t>
            </a:r>
          </a:p>
          <a:p>
            <a:pPr lvl="1"/>
            <a:r>
              <a:rPr lang="en-US" dirty="0"/>
              <a:t>Submitted online and followed with interview</a:t>
            </a:r>
          </a:p>
          <a:p>
            <a:pPr lvl="2"/>
            <a:r>
              <a:rPr lang="en-US" dirty="0"/>
              <a:t>Residential history</a:t>
            </a:r>
          </a:p>
          <a:p>
            <a:pPr lvl="2"/>
            <a:r>
              <a:rPr lang="en-US" dirty="0"/>
              <a:t>Foreign travel</a:t>
            </a:r>
          </a:p>
          <a:p>
            <a:pPr lvl="2"/>
            <a:r>
              <a:rPr lang="en-US" dirty="0"/>
              <a:t>Education and employment history</a:t>
            </a:r>
          </a:p>
          <a:p>
            <a:pPr lvl="2"/>
            <a:r>
              <a:rPr lang="en-US" dirty="0"/>
              <a:t>References </a:t>
            </a:r>
          </a:p>
          <a:p>
            <a:r>
              <a:rPr lang="en-US" dirty="0" smtClean="0"/>
              <a:t>Fingerprinting</a:t>
            </a:r>
            <a:endParaRPr lang="en-US" dirty="0"/>
          </a:p>
        </p:txBody>
      </p:sp>
    </p:spTree>
    <p:extLst>
      <p:ext uri="{BB962C8B-B14F-4D97-AF65-F5344CB8AC3E}">
        <p14:creationId xmlns:p14="http://schemas.microsoft.com/office/powerpoint/2010/main" val="3191204738"/>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r>
              <a:rPr lang="en-US" dirty="0" smtClean="0"/>
              <a:t>Proposal development for projects requesting access to Census Bureau data.</a:t>
            </a:r>
            <a:endParaRPr lang="en-US" dirty="0"/>
          </a:p>
        </p:txBody>
      </p:sp>
    </p:spTree>
    <p:extLst>
      <p:ext uri="{BB962C8B-B14F-4D97-AF65-F5344CB8AC3E}">
        <p14:creationId xmlns:p14="http://schemas.microsoft.com/office/powerpoint/2010/main" val="1343343030"/>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Sworn Status</a:t>
            </a:r>
            <a:endParaRPr lang="en-US" dirty="0"/>
          </a:p>
        </p:txBody>
      </p:sp>
      <p:sp>
        <p:nvSpPr>
          <p:cNvPr id="3" name="Content Placeholder 2"/>
          <p:cNvSpPr>
            <a:spLocks noGrp="1"/>
          </p:cNvSpPr>
          <p:nvPr>
            <p:ph idx="1"/>
          </p:nvPr>
        </p:nvSpPr>
        <p:spPr>
          <a:xfrm>
            <a:off x="533400" y="1600200"/>
            <a:ext cx="7696200" cy="3962400"/>
          </a:xfrm>
        </p:spPr>
        <p:txBody>
          <a:bodyPr/>
          <a:lstStyle/>
          <a:p>
            <a:r>
              <a:rPr lang="en-US" sz="2000" dirty="0">
                <a:cs typeface="Times New Roman" pitchFamily="18" charset="0"/>
              </a:rPr>
              <a:t>SSS is authorized by Title 13 U.S.C. 23 (c) "to assist the Bureau of the Census in performing the work authorized by this title." </a:t>
            </a:r>
            <a:endParaRPr lang="en-US" sz="2000" dirty="0" smtClean="0">
              <a:cs typeface="Times New Roman" pitchFamily="18" charset="0"/>
            </a:endParaRPr>
          </a:p>
          <a:p>
            <a:endParaRPr lang="en-US" sz="2000" dirty="0">
              <a:cs typeface="Times New Roman" pitchFamily="18" charset="0"/>
            </a:endParaRPr>
          </a:p>
          <a:p>
            <a:r>
              <a:rPr lang="en-US" sz="2000" dirty="0" smtClean="0">
                <a:cs typeface="Times New Roman" pitchFamily="18" charset="0"/>
              </a:rPr>
              <a:t> </a:t>
            </a:r>
            <a:r>
              <a:rPr lang="en-US" sz="2000" dirty="0">
                <a:cs typeface="Times New Roman" pitchFamily="18" charset="0"/>
              </a:rPr>
              <a:t>The Census Bureau may provide SSS to an individual</a:t>
            </a:r>
          </a:p>
          <a:p>
            <a:pPr lvl="1"/>
            <a:r>
              <a:rPr lang="en-US" sz="1800" b="1" dirty="0">
                <a:cs typeface="Times New Roman" pitchFamily="18" charset="0"/>
              </a:rPr>
              <a:t>When an individual has expertise or specialized knowledge that can contribute to the accomplishment of Census Bureau projects or activities or engages in a joint project with the Census Bureau;</a:t>
            </a:r>
          </a:p>
          <a:p>
            <a:pPr lvl="1"/>
            <a:r>
              <a:rPr lang="en-US" sz="1800" dirty="0">
                <a:cs typeface="Times New Roman" pitchFamily="18" charset="0"/>
              </a:rPr>
              <a:t>When an individual is employed by an agency/organization performing a service for the Census Bureau under contract or providing information to the Census Bureau for statistical purposes;</a:t>
            </a:r>
          </a:p>
          <a:p>
            <a:pPr lvl="1"/>
            <a:r>
              <a:rPr lang="en-US" sz="1800" dirty="0">
                <a:cs typeface="Times New Roman" pitchFamily="18" charset="0"/>
              </a:rPr>
              <a:t>When Federal law requires an individual to audit, inspect, or investigate Census Bureau activities.</a:t>
            </a:r>
          </a:p>
          <a:p>
            <a:endParaRPr lang="en-US" dirty="0"/>
          </a:p>
        </p:txBody>
      </p:sp>
    </p:spTree>
    <p:extLst>
      <p:ext uri="{BB962C8B-B14F-4D97-AF65-F5344CB8AC3E}">
        <p14:creationId xmlns:p14="http://schemas.microsoft.com/office/powerpoint/2010/main" val="418724304"/>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z="3200" dirty="0" smtClean="0"/>
              <a:t>What are Research Data Centers (RDCs)?</a:t>
            </a:r>
          </a:p>
        </p:txBody>
      </p:sp>
      <p:sp>
        <p:nvSpPr>
          <p:cNvPr id="4099" name="Rectangle 3"/>
          <p:cNvSpPr>
            <a:spLocks noGrp="1" noChangeArrowheads="1"/>
          </p:cNvSpPr>
          <p:nvPr>
            <p:ph type="body" idx="1"/>
          </p:nvPr>
        </p:nvSpPr>
        <p:spPr>
          <a:xfrm>
            <a:off x="381000" y="1676400"/>
            <a:ext cx="7696200" cy="3962400"/>
          </a:xfrm>
        </p:spPr>
        <p:txBody>
          <a:bodyPr>
            <a:normAutofit/>
          </a:bodyPr>
          <a:lstStyle/>
          <a:p>
            <a:pPr>
              <a:buFont typeface="Wingdings" charset="2"/>
              <a:buChar char="§"/>
            </a:pPr>
            <a:r>
              <a:rPr lang="en-US" sz="2500" dirty="0" smtClean="0"/>
              <a:t>RDCs provide </a:t>
            </a:r>
            <a:r>
              <a:rPr lang="en-US" sz="2500" dirty="0"/>
              <a:t>secure access to </a:t>
            </a:r>
            <a:r>
              <a:rPr lang="en-US" sz="2500" dirty="0" smtClean="0"/>
              <a:t>restricted data to </a:t>
            </a:r>
            <a:r>
              <a:rPr lang="en-US" sz="2500" dirty="0"/>
              <a:t>qualified researchers with approved research projects.  </a:t>
            </a:r>
          </a:p>
          <a:p>
            <a:pPr>
              <a:buFont typeface="Wingdings" charset="2"/>
              <a:buChar char="§"/>
            </a:pPr>
            <a:r>
              <a:rPr lang="en-US" sz="2500" dirty="0" smtClean="0"/>
              <a:t>RDCs are restricted-access federal facilities, </a:t>
            </a:r>
            <a:r>
              <a:rPr lang="en-US" sz="2500" dirty="0"/>
              <a:t>staffed by a Census Bureau employee, which meet all </a:t>
            </a:r>
            <a:r>
              <a:rPr lang="en-US" sz="2500" dirty="0" smtClean="0"/>
              <a:t>relevant security requirements.</a:t>
            </a:r>
          </a:p>
          <a:p>
            <a:pPr>
              <a:buFont typeface="Wingdings" charset="2"/>
              <a:buChar char="§"/>
            </a:pPr>
            <a:r>
              <a:rPr lang="en-US" sz="2500" dirty="0" smtClean="0"/>
              <a:t>RDCs are a partnership between the local institution, the US Census Bureau and other federal statistical agencies.</a:t>
            </a:r>
            <a:endParaRPr lang="en-US" sz="2500" dirty="0"/>
          </a:p>
        </p:txBody>
      </p:sp>
    </p:spTree>
    <p:extLst>
      <p:ext uri="{BB962C8B-B14F-4D97-AF65-F5344CB8AC3E}">
        <p14:creationId xmlns:p14="http://schemas.microsoft.com/office/powerpoint/2010/main" val="530980401"/>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dirty="0" smtClean="0"/>
              <a:t>Writing the proposal:  perspective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perspective of your proposal is driven toward the predominant purpose or “the Census Bureau benefit.”</a:t>
            </a:r>
          </a:p>
          <a:p>
            <a:r>
              <a:rPr lang="en-US" dirty="0" smtClean="0"/>
              <a:t>Your audience includes mostly data experts</a:t>
            </a:r>
          </a:p>
          <a:p>
            <a:r>
              <a:rPr lang="en-US" dirty="0" smtClean="0"/>
              <a:t>Your proposal is a request for data showing your project:</a:t>
            </a:r>
          </a:p>
          <a:p>
            <a:pPr lvl="1"/>
            <a:r>
              <a:rPr lang="en-US" dirty="0" smtClean="0"/>
              <a:t>has 2 possible benefits to the Census Bureau</a:t>
            </a:r>
          </a:p>
          <a:p>
            <a:pPr lvl="1"/>
            <a:r>
              <a:rPr lang="en-US" dirty="0" smtClean="0"/>
              <a:t>is feasible</a:t>
            </a:r>
          </a:p>
          <a:p>
            <a:pPr lvl="1"/>
            <a:r>
              <a:rPr lang="en-US" dirty="0" smtClean="0"/>
              <a:t>emphasizes statistical </a:t>
            </a:r>
            <a:r>
              <a:rPr lang="en-US" dirty="0"/>
              <a:t>models vs. tabular output</a:t>
            </a:r>
          </a:p>
          <a:p>
            <a:pPr lvl="1"/>
            <a:r>
              <a:rPr lang="en-US" dirty="0" smtClean="0"/>
              <a:t>has scientific merit</a:t>
            </a:r>
          </a:p>
          <a:p>
            <a:pPr lvl="1"/>
            <a:r>
              <a:rPr lang="en-US" dirty="0"/>
              <a:t>c</a:t>
            </a:r>
            <a:r>
              <a:rPr lang="en-US" dirty="0" smtClean="0"/>
              <a:t>learly needs restricted use data</a:t>
            </a:r>
          </a:p>
          <a:p>
            <a:pPr lvl="1"/>
            <a:r>
              <a:rPr lang="en-US" dirty="0"/>
              <a:t>f</a:t>
            </a:r>
            <a:r>
              <a:rPr lang="en-US" dirty="0" smtClean="0"/>
              <a:t>alls within the Census Bureau mandate</a:t>
            </a:r>
          </a:p>
          <a:p>
            <a:pPr lvl="1"/>
            <a:r>
              <a:rPr lang="en-US" dirty="0"/>
              <a:t>i</a:t>
            </a:r>
            <a:r>
              <a:rPr lang="en-US" dirty="0" smtClean="0"/>
              <a:t>ndicates an understanding of the appropriate disclosure avoidance  protections</a:t>
            </a:r>
            <a:endParaRPr lang="en-US" dirty="0"/>
          </a:p>
        </p:txBody>
      </p:sp>
    </p:spTree>
    <p:extLst>
      <p:ext uri="{BB962C8B-B14F-4D97-AF65-F5344CB8AC3E}">
        <p14:creationId xmlns:p14="http://schemas.microsoft.com/office/powerpoint/2010/main" val="2064253437"/>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Proposal Package</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Abstract</a:t>
            </a:r>
          </a:p>
          <a:p>
            <a:pPr marL="514350" indent="-514350">
              <a:buAutoNum type="arabicPeriod"/>
            </a:pPr>
            <a:r>
              <a:rPr lang="en-US" dirty="0" smtClean="0"/>
              <a:t>Proposal Description</a:t>
            </a:r>
          </a:p>
          <a:p>
            <a:pPr marL="514350" indent="-514350">
              <a:buAutoNum type="arabicPeriod"/>
            </a:pPr>
            <a:r>
              <a:rPr lang="en-US" dirty="0" smtClean="0"/>
              <a:t>Benefit to the Census Bureau </a:t>
            </a:r>
            <a:r>
              <a:rPr lang="en-US" sz="3000" dirty="0" smtClean="0"/>
              <a:t>(Predominate Purpose Statement/PPS)</a:t>
            </a:r>
          </a:p>
        </p:txBody>
      </p:sp>
    </p:spTree>
    <p:extLst>
      <p:ext uri="{BB962C8B-B14F-4D97-AF65-F5344CB8AC3E}">
        <p14:creationId xmlns:p14="http://schemas.microsoft.com/office/powerpoint/2010/main" val="2018365712"/>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96200" cy="1143000"/>
          </a:xfrm>
        </p:spPr>
        <p:txBody>
          <a:bodyPr/>
          <a:lstStyle/>
          <a:p>
            <a:r>
              <a:rPr lang="en-US" dirty="0" smtClean="0"/>
              <a:t>Description</a:t>
            </a:r>
            <a:endParaRPr lang="en-US" dirty="0"/>
          </a:p>
        </p:txBody>
      </p:sp>
      <p:sp>
        <p:nvSpPr>
          <p:cNvPr id="3" name="Content Placeholder 2"/>
          <p:cNvSpPr>
            <a:spLocks noGrp="1"/>
          </p:cNvSpPr>
          <p:nvPr>
            <p:ph idx="1"/>
          </p:nvPr>
        </p:nvSpPr>
        <p:spPr>
          <a:xfrm>
            <a:off x="533400" y="1447800"/>
            <a:ext cx="7696200" cy="4343400"/>
          </a:xfrm>
        </p:spPr>
        <p:txBody>
          <a:bodyPr>
            <a:normAutofit fontScale="92500" lnSpcReduction="20000"/>
          </a:bodyPr>
          <a:lstStyle/>
          <a:p>
            <a:pPr marL="0" indent="0"/>
            <a:r>
              <a:rPr lang="en-US" sz="3500" dirty="0" smtClean="0"/>
              <a:t>15-25 pages</a:t>
            </a:r>
            <a:endParaRPr lang="en-US" sz="3500" dirty="0"/>
          </a:p>
          <a:p>
            <a:pPr marL="0" indent="0"/>
            <a:r>
              <a:rPr lang="en-US" sz="3500" dirty="0" smtClean="0"/>
              <a:t>Sections</a:t>
            </a:r>
            <a:r>
              <a:rPr lang="en-US" sz="3500" b="1" dirty="0" smtClean="0"/>
              <a:t>:</a:t>
            </a:r>
          </a:p>
          <a:p>
            <a:pPr marL="857250" lvl="1" indent="-457200"/>
            <a:r>
              <a:rPr lang="en-US" sz="2700" dirty="0" smtClean="0"/>
              <a:t>Introduction</a:t>
            </a:r>
          </a:p>
          <a:p>
            <a:pPr marL="857250" lvl="1" indent="-457200"/>
            <a:r>
              <a:rPr lang="en-US" sz="2700" dirty="0" smtClean="0"/>
              <a:t>Background / Literature Review</a:t>
            </a:r>
          </a:p>
          <a:p>
            <a:pPr marL="857250" lvl="1" indent="-457200"/>
            <a:r>
              <a:rPr lang="en-US" sz="2700" dirty="0" smtClean="0"/>
              <a:t>Data &amp; Methods</a:t>
            </a:r>
          </a:p>
          <a:p>
            <a:pPr marL="857250" lvl="1" indent="-457200"/>
            <a:r>
              <a:rPr lang="en-US" sz="2700" dirty="0" smtClean="0"/>
              <a:t>Output / Disclosure Risk</a:t>
            </a:r>
          </a:p>
          <a:p>
            <a:pPr lvl="2" indent="-342900"/>
            <a:r>
              <a:rPr lang="en-US" sz="2700" dirty="0" smtClean="0"/>
              <a:t>Papers needs to be thought out thoroughly during proposal process / before data are released</a:t>
            </a:r>
          </a:p>
          <a:p>
            <a:pPr lvl="1" indent="-342900"/>
            <a:r>
              <a:rPr lang="en-US" sz="2700" dirty="0" smtClean="0"/>
              <a:t>Timeline / Project Duration </a:t>
            </a:r>
          </a:p>
          <a:p>
            <a:pPr lvl="1" indent="-342900"/>
            <a:r>
              <a:rPr lang="en-US" sz="2700" dirty="0" smtClean="0"/>
              <a:t>Conclusion</a:t>
            </a:r>
          </a:p>
          <a:p>
            <a:pPr marL="457200" indent="-457200">
              <a:buFont typeface="Arial" pitchFamily="34" charset="0"/>
              <a:buChar char="•"/>
            </a:pPr>
            <a:endParaRPr lang="en-US" dirty="0" smtClean="0"/>
          </a:p>
          <a:p>
            <a:pPr marL="457200" indent="-457200">
              <a:buFont typeface="Arial" pitchFamily="34" charset="0"/>
              <a:buChar char="•"/>
            </a:pPr>
            <a:endParaRPr lang="en-US" dirty="0"/>
          </a:p>
        </p:txBody>
      </p:sp>
    </p:spTree>
    <p:extLst>
      <p:ext uri="{BB962C8B-B14F-4D97-AF65-F5344CB8AC3E}">
        <p14:creationId xmlns:p14="http://schemas.microsoft.com/office/powerpoint/2010/main" val="2932151317"/>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696200" cy="1143000"/>
          </a:xfrm>
        </p:spPr>
        <p:txBody>
          <a:bodyPr>
            <a:normAutofit/>
          </a:bodyPr>
          <a:lstStyle/>
          <a:p>
            <a:r>
              <a:rPr lang="en-US" dirty="0" smtClean="0"/>
              <a:t>Description</a:t>
            </a:r>
            <a:endParaRPr lang="en-US" dirty="0"/>
          </a:p>
        </p:txBody>
      </p:sp>
      <p:sp>
        <p:nvSpPr>
          <p:cNvPr id="3" name="Content Placeholder 2"/>
          <p:cNvSpPr>
            <a:spLocks noGrp="1"/>
          </p:cNvSpPr>
          <p:nvPr>
            <p:ph idx="1"/>
          </p:nvPr>
        </p:nvSpPr>
        <p:spPr>
          <a:xfrm>
            <a:off x="381000" y="1600200"/>
            <a:ext cx="8001000" cy="3962400"/>
          </a:xfrm>
        </p:spPr>
        <p:txBody>
          <a:bodyPr>
            <a:normAutofit fontScale="77500" lnSpcReduction="20000"/>
          </a:bodyPr>
          <a:lstStyle/>
          <a:p>
            <a:r>
              <a:rPr lang="en-US" dirty="0"/>
              <a:t>B</a:t>
            </a:r>
            <a:r>
              <a:rPr lang="en-US" dirty="0" smtClean="0"/>
              <a:t>e clear about the importance of using  restricted use data.</a:t>
            </a:r>
          </a:p>
          <a:p>
            <a:r>
              <a:rPr lang="en-US" dirty="0" smtClean="0"/>
              <a:t>What is your sample?</a:t>
            </a:r>
          </a:p>
          <a:p>
            <a:r>
              <a:rPr lang="en-US" dirty="0" smtClean="0"/>
              <a:t>Research question, hypotheses, variables, expected outcome, models, sample information, how data will be linked should be described</a:t>
            </a:r>
          </a:p>
          <a:p>
            <a:r>
              <a:rPr lang="en-US" dirty="0" smtClean="0"/>
              <a:t>Describe </a:t>
            </a:r>
            <a:r>
              <a:rPr lang="en-US" dirty="0"/>
              <a:t>empirical methodology, including equations </a:t>
            </a:r>
          </a:p>
          <a:p>
            <a:r>
              <a:rPr lang="en-US" dirty="0" smtClean="0"/>
              <a:t>Clarify </a:t>
            </a:r>
            <a:r>
              <a:rPr lang="en-US" dirty="0"/>
              <a:t>the relationship between your specifications  and the data </a:t>
            </a:r>
            <a:endParaRPr lang="en-US" dirty="0" smtClean="0"/>
          </a:p>
          <a:p>
            <a:r>
              <a:rPr lang="en-US" dirty="0" smtClean="0"/>
              <a:t>Show you have a feasible plan but leave room for movement.</a:t>
            </a:r>
            <a:endParaRPr lang="en-US" dirty="0"/>
          </a:p>
          <a:p>
            <a:pPr marL="857250" lvl="1" indent="-457200">
              <a:buFont typeface="Arial" pitchFamily="34" charset="0"/>
              <a:buChar char="•"/>
            </a:pPr>
            <a:endParaRPr lang="en-US" dirty="0" smtClean="0"/>
          </a:p>
          <a:p>
            <a:pPr marL="0" indent="0"/>
            <a:endParaRPr lang="en-US" dirty="0"/>
          </a:p>
        </p:txBody>
      </p:sp>
    </p:spTree>
    <p:extLst>
      <p:ext uri="{BB962C8B-B14F-4D97-AF65-F5344CB8AC3E}">
        <p14:creationId xmlns:p14="http://schemas.microsoft.com/office/powerpoint/2010/main" val="145998461"/>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Output / Disclosure Avoidance Review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No output can leave the RDC without review</a:t>
            </a:r>
          </a:p>
          <a:p>
            <a:r>
              <a:rPr lang="en-US" dirty="0" smtClean="0"/>
              <a:t>Clear understanding of samples</a:t>
            </a:r>
          </a:p>
          <a:p>
            <a:pPr lvl="1"/>
            <a:r>
              <a:rPr lang="en-US" dirty="0" smtClean="0"/>
              <a:t>No individual person or business can be identifiable in release</a:t>
            </a:r>
          </a:p>
          <a:p>
            <a:r>
              <a:rPr lang="en-US" dirty="0" smtClean="0"/>
              <a:t>Performed by Administrator and the Center for Disclosure Avoidance Review</a:t>
            </a:r>
          </a:p>
          <a:p>
            <a:pPr lvl="1"/>
            <a:r>
              <a:rPr lang="en-US" dirty="0" smtClean="0"/>
              <a:t>2-3 weeks (in general)</a:t>
            </a:r>
          </a:p>
          <a:p>
            <a:pPr lvl="1"/>
            <a:r>
              <a:rPr lang="en-US" dirty="0" smtClean="0"/>
              <a:t>Intermediate output discouraged</a:t>
            </a:r>
          </a:p>
          <a:p>
            <a:pPr lvl="1"/>
            <a:r>
              <a:rPr lang="en-US" dirty="0" smtClean="0"/>
              <a:t>Descriptive results may be problematic</a:t>
            </a:r>
          </a:p>
          <a:p>
            <a:pPr lvl="1"/>
            <a:r>
              <a:rPr lang="en-US" dirty="0" smtClean="0"/>
              <a:t>Focus on statistical data for release</a:t>
            </a:r>
            <a:endParaRPr lang="en-US" dirty="0"/>
          </a:p>
        </p:txBody>
      </p:sp>
    </p:spTree>
    <p:extLst>
      <p:ext uri="{BB962C8B-B14F-4D97-AF65-F5344CB8AC3E}">
        <p14:creationId xmlns:p14="http://schemas.microsoft.com/office/powerpoint/2010/main" val="3606240880"/>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a:t>
            </a:r>
            <a:endParaRPr lang="en-US" dirty="0"/>
          </a:p>
        </p:txBody>
      </p:sp>
      <p:sp>
        <p:nvSpPr>
          <p:cNvPr id="3" name="Content Placeholder 2"/>
          <p:cNvSpPr>
            <a:spLocks noGrp="1"/>
          </p:cNvSpPr>
          <p:nvPr>
            <p:ph idx="1"/>
          </p:nvPr>
        </p:nvSpPr>
        <p:spPr>
          <a:xfrm>
            <a:off x="381000" y="1600200"/>
            <a:ext cx="7696200" cy="3352800"/>
          </a:xfrm>
        </p:spPr>
        <p:txBody>
          <a:bodyPr>
            <a:normAutofit/>
          </a:bodyPr>
          <a:lstStyle/>
          <a:p>
            <a:pPr marL="0" indent="0">
              <a:buNone/>
            </a:pPr>
            <a:r>
              <a:rPr lang="en-US" sz="3000" dirty="0" smtClean="0"/>
              <a:t>List of major milestones</a:t>
            </a:r>
          </a:p>
          <a:p>
            <a:pPr marL="857250" lvl="1" indent="-457200"/>
            <a:r>
              <a:rPr lang="en-US" sz="2600" dirty="0" smtClean="0"/>
              <a:t>When will you complete the matching of datasets, construction of extracts, etc.</a:t>
            </a:r>
          </a:p>
          <a:p>
            <a:pPr marL="857250" lvl="1" indent="-457200"/>
            <a:r>
              <a:rPr lang="en-US" sz="2600" dirty="0" smtClean="0"/>
              <a:t>How do you expect the project to unfold</a:t>
            </a:r>
          </a:p>
          <a:p>
            <a:pPr marL="857250" lvl="1" indent="-457200"/>
            <a:r>
              <a:rPr lang="en-US" sz="2600" dirty="0" smtClean="0"/>
              <a:t>When will you request disclosure</a:t>
            </a:r>
          </a:p>
          <a:p>
            <a:pPr marL="0" indent="0">
              <a:buNone/>
            </a:pPr>
            <a:r>
              <a:rPr lang="en-US" sz="3000" dirty="0" smtClean="0"/>
              <a:t>Extensions often not granted</a:t>
            </a:r>
          </a:p>
          <a:p>
            <a:endParaRPr lang="en-US" dirty="0"/>
          </a:p>
        </p:txBody>
      </p:sp>
    </p:spTree>
    <p:extLst>
      <p:ext uri="{BB962C8B-B14F-4D97-AF65-F5344CB8AC3E}">
        <p14:creationId xmlns:p14="http://schemas.microsoft.com/office/powerpoint/2010/main" val="1151794426"/>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533400" y="1371600"/>
            <a:ext cx="7696200" cy="4343400"/>
          </a:xfrm>
        </p:spPr>
        <p:txBody>
          <a:bodyPr/>
          <a:lstStyle/>
          <a:p>
            <a:pPr marL="0" indent="0"/>
            <a:r>
              <a:rPr lang="en-US" sz="3000" dirty="0" smtClean="0"/>
              <a:t> “upon completion of the project</a:t>
            </a:r>
            <a:r>
              <a:rPr lang="en-US" sz="3000" dirty="0"/>
              <a:t>.</a:t>
            </a:r>
            <a:r>
              <a:rPr lang="en-US" sz="3000" dirty="0" smtClean="0"/>
              <a:t>… we will include a report describing how the research project met Title 13, Chapter 5 requirement.. </a:t>
            </a:r>
          </a:p>
          <a:p>
            <a:pPr marL="0" indent="0"/>
            <a:endParaRPr lang="en-US" sz="3000" dirty="0"/>
          </a:p>
          <a:p>
            <a:pPr marL="0" indent="0"/>
            <a:r>
              <a:rPr lang="en-US" sz="3000" dirty="0" smtClean="0"/>
              <a:t>……We will also provide all programs, outputs, and findings to the Census Bureau and submit a technical paper to the Working Paper Series”</a:t>
            </a:r>
            <a:endParaRPr lang="en-US" sz="3000" dirty="0"/>
          </a:p>
        </p:txBody>
      </p:sp>
    </p:spTree>
    <p:extLst>
      <p:ext uri="{BB962C8B-B14F-4D97-AF65-F5344CB8AC3E}">
        <p14:creationId xmlns:p14="http://schemas.microsoft.com/office/powerpoint/2010/main" val="2215111685"/>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Benefits to the Census Bureau</a:t>
            </a:r>
            <a:endParaRPr lang="en-US" dirty="0"/>
          </a:p>
        </p:txBody>
      </p:sp>
      <p:sp>
        <p:nvSpPr>
          <p:cNvPr id="3" name="Content Placeholder 2"/>
          <p:cNvSpPr>
            <a:spLocks noGrp="1"/>
          </p:cNvSpPr>
          <p:nvPr>
            <p:ph idx="1"/>
          </p:nvPr>
        </p:nvSpPr>
        <p:spPr>
          <a:xfrm>
            <a:off x="533400" y="1524000"/>
            <a:ext cx="7696200" cy="3962400"/>
          </a:xfrm>
        </p:spPr>
        <p:txBody>
          <a:bodyPr>
            <a:normAutofit/>
          </a:bodyPr>
          <a:lstStyle/>
          <a:p>
            <a:r>
              <a:rPr lang="en-US" dirty="0" smtClean="0"/>
              <a:t>Predominant Purpose Statement</a:t>
            </a:r>
          </a:p>
          <a:p>
            <a:r>
              <a:rPr lang="en-US" dirty="0" smtClean="0"/>
              <a:t>Not a pro forma requirement</a:t>
            </a:r>
          </a:p>
          <a:p>
            <a:pPr marL="857250" lvl="1" indent="-457200"/>
            <a:r>
              <a:rPr lang="en-US" dirty="0" smtClean="0"/>
              <a:t>Legal basis on which researchers are allowed access to restricted use data</a:t>
            </a:r>
          </a:p>
          <a:p>
            <a:r>
              <a:rPr lang="en-US" dirty="0" smtClean="0"/>
              <a:t>Must provide 2 benefits</a:t>
            </a:r>
          </a:p>
        </p:txBody>
      </p:sp>
    </p:spTree>
    <p:extLst>
      <p:ext uri="{BB962C8B-B14F-4D97-AF65-F5344CB8AC3E}">
        <p14:creationId xmlns:p14="http://schemas.microsoft.com/office/powerpoint/2010/main" val="1647262408"/>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en-US" dirty="0"/>
              <a:t>1. Evaluating concepts and practices underlying Census Bureau statistical data collection and dissemination practices, including consideration of continued relevance and appropriateness of past Census Bureau procedures to changing economic and social circumstances; </a:t>
            </a:r>
          </a:p>
          <a:p>
            <a:pPr marL="0" indent="0">
              <a:buNone/>
            </a:pPr>
            <a:r>
              <a:rPr lang="en-US" dirty="0"/>
              <a:t>2. Analyzing demographic and social or economic processes that affect Census Bureau programs, especially those that evaluate or hold promise of improving the quality of products issued by the Census Bureau; </a:t>
            </a:r>
          </a:p>
          <a:p>
            <a:pPr marL="0" indent="0">
              <a:buNone/>
            </a:pPr>
            <a:r>
              <a:rPr lang="en-US" dirty="0"/>
              <a:t>3. Developing means of increasing the utility of Census Bureau data for analyzing public programs, public policy, and/or demographic, economic, or social conditions; and </a:t>
            </a:r>
          </a:p>
          <a:p>
            <a:pPr marL="0" indent="0">
              <a:buNone/>
            </a:pPr>
            <a:r>
              <a:rPr lang="en-US" dirty="0"/>
              <a:t>4. Conducting or facilitating census and survey data collection, processing or dissemination, including through activities such as administrative support, information technology support, program oversight, or auditing under appropriate legal authority. </a:t>
            </a:r>
          </a:p>
          <a:p>
            <a:pPr marL="0" indent="0">
              <a:buNone/>
            </a:pPr>
            <a:r>
              <a:rPr lang="en-US" dirty="0"/>
              <a:t>5. Understanding and/or improving the quality of data produced through a Title 13, Chapter 5 survey, census, or estimate; </a:t>
            </a:r>
          </a:p>
          <a:p>
            <a:pPr marL="0" indent="0">
              <a:buNone/>
            </a:pPr>
            <a:r>
              <a:rPr lang="en-US" dirty="0"/>
              <a:t>6. Leading to new or improved methodology to collect, measure, or tabulate a Title 13, Chapter 5 survey, census, or estimate; </a:t>
            </a:r>
          </a:p>
          <a:p>
            <a:pPr marL="0" indent="0">
              <a:buNone/>
            </a:pPr>
            <a:r>
              <a:rPr lang="en-US" dirty="0"/>
              <a:t>7. Enhancing the data collected in a Title 13, Chapter 5 survey or census. For example: improving imputations for non-response; developing links across time or entities for data gathered in censuses and surveys authorized by Title 13, Chapter 5; </a:t>
            </a:r>
          </a:p>
          <a:p>
            <a:pPr marL="0" indent="0">
              <a:buNone/>
            </a:pPr>
            <a:r>
              <a:rPr lang="en-US" dirty="0"/>
              <a:t>8. Identifying the limitations of, or improving, the underlying Business Register, Master Address File, and industrial and geographical classification schemes used to collect the data; </a:t>
            </a:r>
          </a:p>
          <a:p>
            <a:pPr marL="0" indent="0">
              <a:buNone/>
            </a:pPr>
            <a:r>
              <a:rPr lang="en-US" dirty="0"/>
              <a:t>9. Identifying shortcomings of current data, collection programs and/or documenting new data collection needs; </a:t>
            </a:r>
          </a:p>
          <a:p>
            <a:pPr marL="0" indent="0">
              <a:buNone/>
            </a:pPr>
            <a:r>
              <a:rPr lang="en-US" dirty="0"/>
              <a:t>10. Constructing, verifying, or improving the sampling frame for a census or survey authorized under Title 13, Chapter; </a:t>
            </a:r>
          </a:p>
          <a:p>
            <a:pPr marL="0" indent="0">
              <a:buNone/>
            </a:pPr>
            <a:r>
              <a:rPr lang="en-US" dirty="0"/>
              <a:t>11. Preparing estimates of population and characteristics of population as authorized under Title 13, Chapter 5; </a:t>
            </a:r>
          </a:p>
          <a:p>
            <a:pPr marL="0" indent="0">
              <a:buNone/>
            </a:pPr>
            <a:r>
              <a:rPr lang="en-US" dirty="0"/>
              <a:t>12. Developing a methodology for estimating non-response to a census or survey authorized under Title 13, Chapter 5; </a:t>
            </a:r>
          </a:p>
          <a:p>
            <a:pPr marL="0" indent="0">
              <a:buNone/>
            </a:pPr>
            <a:r>
              <a:rPr lang="en-US" dirty="0"/>
              <a:t>13. Developing statistical weights for a survey authorized under Title 13, Chapter 5. </a:t>
            </a:r>
          </a:p>
          <a:p>
            <a:pPr marL="0" indent="0">
              <a:buNone/>
            </a:pPr>
            <a:endParaRPr lang="en-US" dirty="0"/>
          </a:p>
        </p:txBody>
      </p:sp>
    </p:spTree>
    <p:extLst>
      <p:ext uri="{BB962C8B-B14F-4D97-AF65-F5344CB8AC3E}">
        <p14:creationId xmlns:p14="http://schemas.microsoft.com/office/powerpoint/2010/main" val="832651266"/>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Approval Process </a:t>
            </a:r>
            <a:endParaRPr lang="en-US" dirty="0"/>
          </a:p>
        </p:txBody>
      </p:sp>
      <p:sp>
        <p:nvSpPr>
          <p:cNvPr id="3" name="Content Placeholder 2"/>
          <p:cNvSpPr>
            <a:spLocks noGrp="1"/>
          </p:cNvSpPr>
          <p:nvPr>
            <p:ph idx="1"/>
          </p:nvPr>
        </p:nvSpPr>
        <p:spPr/>
        <p:txBody>
          <a:bodyPr/>
          <a:lstStyle/>
          <a:p>
            <a:pPr marL="0" indent="0"/>
            <a:r>
              <a:rPr lang="en-US" dirty="0" smtClean="0"/>
              <a:t>Step 1: Approval from RDC</a:t>
            </a:r>
          </a:p>
          <a:p>
            <a:pPr marL="0" indent="0"/>
            <a:r>
              <a:rPr lang="en-US" dirty="0" smtClean="0"/>
              <a:t>Step 2: CES approval</a:t>
            </a:r>
          </a:p>
          <a:p>
            <a:pPr marL="0" indent="0"/>
            <a:r>
              <a:rPr lang="en-US" dirty="0" smtClean="0"/>
              <a:t>Step 3: Sponsoring </a:t>
            </a:r>
            <a:r>
              <a:rPr lang="en-US" dirty="0"/>
              <a:t>a</a:t>
            </a:r>
            <a:r>
              <a:rPr lang="en-US" dirty="0" smtClean="0"/>
              <a:t>gency approval</a:t>
            </a:r>
          </a:p>
          <a:p>
            <a:pPr marL="0" indent="0"/>
            <a:r>
              <a:rPr lang="en-US" dirty="0" smtClean="0"/>
              <a:t>Step 4: Background check</a:t>
            </a:r>
          </a:p>
          <a:p>
            <a:pPr marL="0" indent="0"/>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866173752"/>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idx="4294967295"/>
          </p:nvPr>
        </p:nvSpPr>
        <p:spPr>
          <a:xfrm>
            <a:off x="533400" y="381000"/>
            <a:ext cx="8229600" cy="1143000"/>
          </a:xfrm>
        </p:spPr>
        <p:txBody>
          <a:bodyPr/>
          <a:lstStyle/>
          <a:p>
            <a:pPr eaLnBrk="1" hangingPunct="1"/>
            <a:r>
              <a:rPr lang="en-US" dirty="0" smtClean="0"/>
              <a:t>RDCs as partnerships</a:t>
            </a:r>
          </a:p>
        </p:txBody>
      </p:sp>
      <p:sp>
        <p:nvSpPr>
          <p:cNvPr id="8195" name="Rectangle 3"/>
          <p:cNvSpPr>
            <a:spLocks noGrp="1" noChangeArrowheads="1"/>
          </p:cNvSpPr>
          <p:nvPr>
            <p:ph type="body" idx="4294967295"/>
          </p:nvPr>
        </p:nvSpPr>
        <p:spPr>
          <a:xfrm>
            <a:off x="381000" y="1676400"/>
            <a:ext cx="8229600" cy="4525963"/>
          </a:xfrm>
        </p:spPr>
        <p:txBody>
          <a:bodyPr>
            <a:normAutofit/>
          </a:bodyPr>
          <a:lstStyle/>
          <a:p>
            <a:pPr marL="0" indent="0">
              <a:lnSpc>
                <a:spcPct val="80000"/>
              </a:lnSpc>
              <a:buNone/>
            </a:pPr>
            <a:r>
              <a:rPr lang="en-US" dirty="0" smtClean="0"/>
              <a:t>For Academic Researchers: </a:t>
            </a:r>
          </a:p>
          <a:p>
            <a:pPr lvl="1">
              <a:lnSpc>
                <a:spcPct val="80000"/>
              </a:lnSpc>
            </a:pPr>
            <a:r>
              <a:rPr lang="en-US" sz="2500" dirty="0" smtClean="0"/>
              <a:t>provides </a:t>
            </a:r>
            <a:r>
              <a:rPr lang="en-US" sz="2500" dirty="0"/>
              <a:t>a</a:t>
            </a:r>
            <a:r>
              <a:rPr lang="en-US" sz="2500" dirty="0" smtClean="0"/>
              <a:t>ccess to huge corpus of restricted data,</a:t>
            </a:r>
            <a:r>
              <a:rPr lang="en-US" sz="2500" dirty="0"/>
              <a:t> </a:t>
            </a:r>
            <a:r>
              <a:rPr lang="en-US" sz="2500" dirty="0" smtClean="0"/>
              <a:t>supports cutting-edge research, and attracts and retains data-intensive faculty </a:t>
            </a:r>
          </a:p>
          <a:p>
            <a:pPr marL="0" indent="0">
              <a:lnSpc>
                <a:spcPct val="80000"/>
              </a:lnSpc>
              <a:buNone/>
            </a:pPr>
            <a:endParaRPr lang="en-US" dirty="0" smtClean="0"/>
          </a:p>
          <a:p>
            <a:pPr marL="0" indent="0" eaLnBrk="1" hangingPunct="1">
              <a:lnSpc>
                <a:spcPct val="80000"/>
              </a:lnSpc>
              <a:buNone/>
            </a:pPr>
            <a:r>
              <a:rPr lang="en-US" dirty="0" smtClean="0"/>
              <a:t>For the Census Bureau:</a:t>
            </a:r>
          </a:p>
          <a:p>
            <a:pPr lvl="1">
              <a:lnSpc>
                <a:spcPct val="80000"/>
              </a:lnSpc>
            </a:pPr>
            <a:r>
              <a:rPr lang="en-US" sz="2500" dirty="0" smtClean="0"/>
              <a:t>Extends pool of expertise on substantive, methodological, and statistical issues </a:t>
            </a:r>
          </a:p>
        </p:txBody>
      </p:sp>
    </p:spTree>
    <p:extLst>
      <p:ext uri="{BB962C8B-B14F-4D97-AF65-F5344CB8AC3E}">
        <p14:creationId xmlns:p14="http://schemas.microsoft.com/office/powerpoint/2010/main" val="832476596"/>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7476"/>
          </a:xfrm>
        </p:spPr>
        <p:txBody>
          <a:bodyPr>
            <a:normAutofit/>
          </a:bodyPr>
          <a:lstStyle/>
          <a:p>
            <a:r>
              <a:rPr lang="en-US" sz="3600" dirty="0" smtClean="0"/>
              <a:t>Timeframe</a:t>
            </a:r>
            <a:endParaRPr lang="en-US" sz="3600" dirty="0"/>
          </a:p>
        </p:txBody>
      </p:sp>
      <p:sp>
        <p:nvSpPr>
          <p:cNvPr id="3" name="Content Placeholder 2"/>
          <p:cNvSpPr>
            <a:spLocks noGrp="1"/>
          </p:cNvSpPr>
          <p:nvPr>
            <p:ph idx="1"/>
          </p:nvPr>
        </p:nvSpPr>
        <p:spPr>
          <a:xfrm>
            <a:off x="457200" y="1219200"/>
            <a:ext cx="8229600" cy="4906964"/>
          </a:xfrm>
        </p:spPr>
        <p:txBody>
          <a:bodyPr>
            <a:normAutofit fontScale="92500" lnSpcReduction="20000"/>
          </a:bodyPr>
          <a:lstStyle/>
          <a:p>
            <a:r>
              <a:rPr lang="en-US" dirty="0">
                <a:latin typeface="Calibri (body)"/>
                <a:cs typeface="Calibri (body)"/>
              </a:rPr>
              <a:t>Census Data</a:t>
            </a:r>
          </a:p>
          <a:p>
            <a:pPr lvl="1"/>
            <a:r>
              <a:rPr lang="en-US" dirty="0">
                <a:latin typeface="Calibri (body)"/>
                <a:cs typeface="Calibri (body)"/>
              </a:rPr>
              <a:t>Plan on 9 to 12 </a:t>
            </a:r>
            <a:r>
              <a:rPr lang="en-US" dirty="0" smtClean="0">
                <a:latin typeface="Calibri (body)"/>
                <a:cs typeface="Calibri (body)"/>
              </a:rPr>
              <a:t>months from submission</a:t>
            </a:r>
            <a:endParaRPr lang="en-US" dirty="0">
              <a:latin typeface="Calibri (body)"/>
              <a:cs typeface="Calibri (body)"/>
            </a:endParaRPr>
          </a:p>
          <a:p>
            <a:pPr lvl="1">
              <a:spcAft>
                <a:spcPts val="1200"/>
              </a:spcAft>
            </a:pPr>
            <a:r>
              <a:rPr lang="en-US" dirty="0">
                <a:latin typeface="Calibri (body)"/>
                <a:cs typeface="Calibri (body)"/>
              </a:rPr>
              <a:t>Title 13 (Census approval only) vs. Title 26 (Census &amp; IRS approval</a:t>
            </a:r>
            <a:r>
              <a:rPr lang="en-US" dirty="0" smtClean="0">
                <a:latin typeface="Calibri (body)"/>
                <a:cs typeface="Calibri (body)"/>
              </a:rPr>
              <a:t>)</a:t>
            </a:r>
          </a:p>
          <a:p>
            <a:r>
              <a:rPr lang="en-US" dirty="0">
                <a:latin typeface="Calibri (body)"/>
                <a:cs typeface="Calibri (body)"/>
              </a:rPr>
              <a:t>NCHS/AHRQ </a:t>
            </a:r>
            <a:r>
              <a:rPr lang="en-US" dirty="0" smtClean="0">
                <a:latin typeface="Calibri (body)"/>
                <a:cs typeface="Calibri (body)"/>
              </a:rPr>
              <a:t>Data</a:t>
            </a:r>
          </a:p>
          <a:p>
            <a:pPr lvl="1"/>
            <a:r>
              <a:rPr lang="en-US" dirty="0">
                <a:latin typeface="Calibri (body)"/>
                <a:cs typeface="Calibri (body)"/>
              </a:rPr>
              <a:t>Timeline dependent on agency approval </a:t>
            </a:r>
            <a:r>
              <a:rPr lang="en-US" dirty="0" smtClean="0">
                <a:latin typeface="Calibri (body)"/>
                <a:cs typeface="Calibri (body)"/>
              </a:rPr>
              <a:t>process</a:t>
            </a:r>
          </a:p>
          <a:p>
            <a:pPr lvl="1">
              <a:spcAft>
                <a:spcPts val="1200"/>
              </a:spcAft>
            </a:pPr>
            <a:r>
              <a:rPr lang="en-US" dirty="0">
                <a:latin typeface="Calibri (body)"/>
                <a:cs typeface="Calibri (body)"/>
              </a:rPr>
              <a:t>Census approval NOT required</a:t>
            </a:r>
            <a:endParaRPr lang="en-US" dirty="0" smtClean="0">
              <a:latin typeface="Calibri (body)"/>
              <a:cs typeface="Calibri (body)"/>
            </a:endParaRPr>
          </a:p>
          <a:p>
            <a:r>
              <a:rPr lang="en-US" dirty="0">
                <a:latin typeface="Calibri (body)"/>
                <a:cs typeface="Calibri (body)"/>
              </a:rPr>
              <a:t>Special Sworn </a:t>
            </a:r>
            <a:r>
              <a:rPr lang="en-US" dirty="0" smtClean="0">
                <a:latin typeface="Calibri (body)"/>
                <a:cs typeface="Calibri (body)"/>
              </a:rPr>
              <a:t>Status</a:t>
            </a:r>
          </a:p>
          <a:p>
            <a:pPr lvl="1"/>
            <a:r>
              <a:rPr lang="en-US" dirty="0" smtClean="0">
                <a:latin typeface="Calibri (body)"/>
                <a:cs typeface="Calibri (body)"/>
              </a:rPr>
              <a:t>2-3+ </a:t>
            </a:r>
            <a:r>
              <a:rPr lang="en-US" dirty="0">
                <a:latin typeface="Calibri (body)"/>
                <a:cs typeface="Calibri (body)"/>
              </a:rPr>
              <a:t>additional months for your “security clearance</a:t>
            </a:r>
            <a:r>
              <a:rPr lang="en-US" dirty="0" smtClean="0">
                <a:latin typeface="Calibri (body)"/>
                <a:cs typeface="Calibri (body)"/>
              </a:rPr>
              <a:t>” </a:t>
            </a:r>
          </a:p>
          <a:p>
            <a:pPr lvl="2"/>
            <a:r>
              <a:rPr lang="en-US" dirty="0" smtClean="0">
                <a:latin typeface="Calibri (body)"/>
                <a:cs typeface="Calibri (body)"/>
              </a:rPr>
              <a:t>time runs concurrent with sponsoring agency review</a:t>
            </a:r>
            <a:endParaRPr lang="en-US" dirty="0">
              <a:latin typeface="Calibri (body)"/>
              <a:cs typeface="Calibri (body)"/>
            </a:endParaRPr>
          </a:p>
          <a:p>
            <a:pPr lvl="1"/>
            <a:endParaRPr lang="en-US" dirty="0" smtClean="0"/>
          </a:p>
        </p:txBody>
      </p:sp>
    </p:spTree>
    <p:extLst>
      <p:ext uri="{BB962C8B-B14F-4D97-AF65-F5344CB8AC3E}">
        <p14:creationId xmlns:p14="http://schemas.microsoft.com/office/powerpoint/2010/main" val="1368638069"/>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you can speed up the process:</a:t>
            </a:r>
          </a:p>
        </p:txBody>
      </p:sp>
      <p:sp>
        <p:nvSpPr>
          <p:cNvPr id="3" name="Content Placeholder 2"/>
          <p:cNvSpPr>
            <a:spLocks noGrp="1"/>
          </p:cNvSpPr>
          <p:nvPr>
            <p:ph idx="1"/>
          </p:nvPr>
        </p:nvSpPr>
        <p:spPr>
          <a:xfrm>
            <a:off x="304800" y="1676400"/>
            <a:ext cx="8077200" cy="3962400"/>
          </a:xfrm>
        </p:spPr>
        <p:txBody>
          <a:bodyPr/>
          <a:lstStyle/>
          <a:p>
            <a:r>
              <a:rPr lang="en-US" sz="2500" dirty="0" smtClean="0"/>
              <a:t>Adhere closely to all practices and procedures before proposal submission</a:t>
            </a:r>
          </a:p>
          <a:p>
            <a:r>
              <a:rPr lang="en-US" sz="2500" dirty="0" smtClean="0"/>
              <a:t>Work </a:t>
            </a:r>
            <a:r>
              <a:rPr lang="en-US" sz="2500" dirty="0"/>
              <a:t>closely with </a:t>
            </a:r>
            <a:r>
              <a:rPr lang="en-US" sz="2500" dirty="0" smtClean="0"/>
              <a:t>local RDC </a:t>
            </a:r>
            <a:r>
              <a:rPr lang="en-US" sz="2500" dirty="0"/>
              <a:t>on proposal development and on any requested revisions </a:t>
            </a:r>
            <a:r>
              <a:rPr lang="en-US" sz="2500" dirty="0" smtClean="0"/>
              <a:t>or clarifications.</a:t>
            </a:r>
            <a:endParaRPr lang="en-US" sz="2500" dirty="0"/>
          </a:p>
          <a:p>
            <a:r>
              <a:rPr lang="en-US" sz="2500" dirty="0" smtClean="0"/>
              <a:t>Providing </a:t>
            </a:r>
            <a:r>
              <a:rPr lang="en-US" sz="2500" dirty="0"/>
              <a:t>the terms of use for any datasets they wish to bring to the lab. </a:t>
            </a:r>
            <a:endParaRPr lang="en-US" sz="2500" dirty="0" smtClean="0"/>
          </a:p>
          <a:p>
            <a:r>
              <a:rPr lang="en-US" sz="2500" dirty="0" smtClean="0"/>
              <a:t>Process Special </a:t>
            </a:r>
            <a:r>
              <a:rPr lang="en-US" sz="2500" dirty="0"/>
              <a:t>Sworn Status (SSS) paperwork quickly.</a:t>
            </a:r>
          </a:p>
          <a:p>
            <a:pPr marL="457200" indent="-457200">
              <a:buFont typeface="Arial" pitchFamily="34" charset="0"/>
              <a:buChar char="•"/>
            </a:pPr>
            <a:endParaRPr lang="en-US" dirty="0"/>
          </a:p>
        </p:txBody>
      </p:sp>
    </p:spTree>
    <p:extLst>
      <p:ext uri="{BB962C8B-B14F-4D97-AF65-F5344CB8AC3E}">
        <p14:creationId xmlns:p14="http://schemas.microsoft.com/office/powerpoint/2010/main" val="1310202401"/>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Nuts &amp; Bolts of Doing Research in a RDC</a:t>
            </a:r>
            <a:endParaRPr lang="en-US" dirty="0"/>
          </a:p>
        </p:txBody>
      </p:sp>
      <p:sp>
        <p:nvSpPr>
          <p:cNvPr id="3" name="Content Placeholder 2"/>
          <p:cNvSpPr>
            <a:spLocks noGrp="1"/>
          </p:cNvSpPr>
          <p:nvPr>
            <p:ph idx="1"/>
          </p:nvPr>
        </p:nvSpPr>
        <p:spPr>
          <a:xfrm>
            <a:off x="215900" y="1447800"/>
            <a:ext cx="8547100" cy="5257800"/>
          </a:xfrm>
        </p:spPr>
        <p:txBody>
          <a:bodyPr>
            <a:normAutofit/>
          </a:bodyPr>
          <a:lstStyle/>
          <a:p>
            <a:r>
              <a:rPr lang="en-US" sz="2800" dirty="0" smtClean="0"/>
              <a:t>Research conducted on site</a:t>
            </a:r>
          </a:p>
          <a:p>
            <a:r>
              <a:rPr lang="en-US" sz="2800" dirty="0"/>
              <a:t>C</a:t>
            </a:r>
            <a:r>
              <a:rPr lang="en-US" sz="2800" dirty="0" smtClean="0"/>
              <a:t>omputing environment</a:t>
            </a:r>
          </a:p>
          <a:p>
            <a:r>
              <a:rPr lang="en-US" sz="2800" dirty="0"/>
              <a:t>R</a:t>
            </a:r>
            <a:r>
              <a:rPr lang="en-US" sz="2800" dirty="0" smtClean="0"/>
              <a:t>estricted area with badge access</a:t>
            </a:r>
          </a:p>
          <a:p>
            <a:r>
              <a:rPr lang="en-US" sz="2800" dirty="0" smtClean="0"/>
              <a:t>No internet, phones or personal computers allowed in lab</a:t>
            </a:r>
          </a:p>
          <a:p>
            <a:r>
              <a:rPr lang="en-US" sz="2800" dirty="0" smtClean="0"/>
              <a:t>No paper or output allowed outside of lab</a:t>
            </a:r>
          </a:p>
          <a:p>
            <a:r>
              <a:rPr lang="en-US" sz="2800" dirty="0" smtClean="0"/>
              <a:t>Disclosure Avoidance review required to present results</a:t>
            </a:r>
          </a:p>
          <a:p>
            <a:pPr lvl="1"/>
            <a:r>
              <a:rPr lang="en-US" dirty="0" smtClean="0"/>
              <a:t>discussion of specific results allowed only inside RDC (even among co-authors)</a:t>
            </a:r>
          </a:p>
        </p:txBody>
      </p:sp>
      <p:sp>
        <p:nvSpPr>
          <p:cNvPr id="4" name="Slide Number Placeholder 3"/>
          <p:cNvSpPr>
            <a:spLocks noGrp="1"/>
          </p:cNvSpPr>
          <p:nvPr>
            <p:ph type="sldNum" sz="quarter" idx="4294967295"/>
          </p:nvPr>
        </p:nvSpPr>
        <p:spPr>
          <a:xfrm>
            <a:off x="7010400" y="6705600"/>
            <a:ext cx="2133600" cy="152400"/>
          </a:xfrm>
          <a:prstGeom prst="rect">
            <a:avLst/>
          </a:prstGeom>
        </p:spPr>
        <p:txBody>
          <a:bodyPr/>
          <a:lstStyle/>
          <a:p>
            <a:fld id="{4DD1825F-52B6-45B9-9681-125E8F9CB835}" type="slidenum">
              <a:rPr lang="en-US" smtClean="0"/>
              <a:pPr/>
              <a:t>42</a:t>
            </a:fld>
            <a:endParaRPr lang="en-US" dirty="0"/>
          </a:p>
        </p:txBody>
      </p:sp>
    </p:spTree>
    <p:extLst>
      <p:ext uri="{BB962C8B-B14F-4D97-AF65-F5344CB8AC3E}">
        <p14:creationId xmlns:p14="http://schemas.microsoft.com/office/powerpoint/2010/main" val="1207702500"/>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Discussion papers, reference papers, data introductions</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en-US" dirty="0" smtClean="0"/>
              <a:t>Business </a:t>
            </a:r>
            <a:r>
              <a:rPr lang="en-US" dirty="0"/>
              <a:t>Register</a:t>
            </a:r>
          </a:p>
          <a:p>
            <a:pPr marL="0" indent="0">
              <a:buNone/>
            </a:pPr>
            <a:r>
              <a:rPr lang="en-US" dirty="0">
                <a:hlinkClick r:id="rId2"/>
              </a:rPr>
              <a:t>DeSalvo, Bethany, Frank Limehouse, and Shawn D. Klimek. “Documenting the Business Register and Related Economic Business Data.” US Census Bureau Center for Economic Studies Paper No. CES-WP-16-17 (2016).</a:t>
            </a:r>
          </a:p>
          <a:p>
            <a:pPr marL="0" indent="0">
              <a:buNone/>
            </a:pPr>
            <a:r>
              <a:rPr lang="en-US" dirty="0"/>
              <a:t>Patents and Firms</a:t>
            </a:r>
          </a:p>
          <a:p>
            <a:pPr marL="0" indent="0">
              <a:buNone/>
            </a:pPr>
            <a:r>
              <a:rPr lang="en-US" dirty="0">
                <a:hlinkClick r:id="rId3"/>
              </a:rPr>
              <a:t>Graham, Stuart JH, et al. “Business Dynamics of Innovating Firms: Linking US Patents with Administrative Data on Workers and Firms.” Georgia Tech Scheller College of Business Research Paper 30 (2015).</a:t>
            </a:r>
          </a:p>
          <a:p>
            <a:pPr marL="0" indent="0">
              <a:buNone/>
            </a:pPr>
            <a:r>
              <a:rPr lang="en-US" dirty="0">
                <a:hlinkClick r:id="rId4"/>
              </a:rPr>
              <a:t>Kerr, William, and Shihe Fu. The Industry R &amp; D Survey: Patent Database Link Project. Center for Economic Studies, US Department of Commerce, Bureau of the Census, 2006.</a:t>
            </a:r>
          </a:p>
          <a:p>
            <a:pPr marL="0" indent="0">
              <a:buNone/>
            </a:pPr>
            <a:r>
              <a:rPr lang="en-US" dirty="0">
                <a:hlinkClick r:id="rId5"/>
              </a:rPr>
              <a:t>An ‘Algorithmic Links with Probabilities’ Crosswalk for USPC and CPC Patent Classifications with an Application Towards Industrial Technology Composition</a:t>
            </a:r>
          </a:p>
          <a:p>
            <a:pPr marL="0" indent="0">
              <a:buNone/>
            </a:pPr>
            <a:r>
              <a:rPr lang="en-US" dirty="0"/>
              <a:t>The Longitudinal Business Database (LBD)</a:t>
            </a:r>
          </a:p>
          <a:p>
            <a:pPr marL="0" indent="0">
              <a:buNone/>
            </a:pPr>
            <a:r>
              <a:rPr lang="en-US" dirty="0">
                <a:hlinkClick r:id="rId6"/>
              </a:rPr>
              <a:t>Jarmin, Ron S., and Javier Miranda. “The longitudinal business database.” Available at SSRN 2128793 (2002).</a:t>
            </a:r>
          </a:p>
          <a:p>
            <a:pPr marL="0" indent="0">
              <a:buNone/>
            </a:pPr>
            <a:r>
              <a:rPr lang="en-US" dirty="0"/>
              <a:t>Geography and Demography</a:t>
            </a:r>
          </a:p>
          <a:p>
            <a:pPr marL="0" indent="0">
              <a:buNone/>
            </a:pPr>
            <a:r>
              <a:rPr lang="en-US" dirty="0">
                <a:hlinkClick r:id="rId7"/>
              </a:rPr>
              <a:t>Davis, James C., and Brian P. Holly. “Regional analysis using Census Bureau microdata at the center for economic studies.” International Regional Science Review3 (2006): 278-296.</a:t>
            </a:r>
          </a:p>
          <a:p>
            <a:pPr marL="0" indent="0">
              <a:buNone/>
            </a:pPr>
            <a:r>
              <a:rPr lang="en-US" dirty="0"/>
              <a:t>Longitudinal Employer-Household Dynamics (LEHD)</a:t>
            </a:r>
          </a:p>
          <a:p>
            <a:pPr marL="0" indent="0">
              <a:buNone/>
            </a:pPr>
            <a:r>
              <a:rPr lang="en-US" dirty="0">
                <a:hlinkClick r:id="rId8"/>
              </a:rPr>
              <a:t>Vilhuber, Lars, and Kevin McKinney. LEHD Infrastructure files in the Census RDC-Overview. No. 14-26. 2014.</a:t>
            </a:r>
          </a:p>
          <a:p>
            <a:pPr marL="0" indent="0">
              <a:buNone/>
            </a:pPr>
            <a:r>
              <a:rPr lang="en-US" dirty="0">
                <a:hlinkClick r:id="rId5"/>
              </a:rPr>
              <a:t>Goetz, Christopher, et al. The Promise and Potential of Linked Employer-Employee Data for Entrepreneurship Research. No. w21639. National Bureau of Economic Research, 2015.</a:t>
            </a:r>
          </a:p>
          <a:p>
            <a:pPr marL="0" indent="0">
              <a:buNone/>
            </a:pPr>
            <a:r>
              <a:rPr lang="en-US" dirty="0"/>
              <a:t>Annual Survey of Entrepreneurs</a:t>
            </a:r>
          </a:p>
          <a:p>
            <a:pPr marL="0" indent="0">
              <a:buNone/>
            </a:pPr>
            <a:r>
              <a:rPr lang="en-US" dirty="0">
                <a:hlinkClick r:id="rId9"/>
              </a:rPr>
              <a:t>Foster, Lucia, and Patrice Norman. “The Annual Survey of Entrepreneurs: An Introduction.” US Census Bureau Center for Economic Studies Paper No. CES-WP-15-40 (2015).</a:t>
            </a:r>
            <a:endParaRPr lang="en-US" dirty="0"/>
          </a:p>
        </p:txBody>
      </p:sp>
      <p:sp>
        <p:nvSpPr>
          <p:cNvPr id="4" name="TextBox 3"/>
          <p:cNvSpPr txBox="1"/>
          <p:nvPr/>
        </p:nvSpPr>
        <p:spPr>
          <a:xfrm>
            <a:off x="10884370" y="20696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607997329"/>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b="1" dirty="0" smtClean="0"/>
              <a:t>Thank you.</a:t>
            </a:r>
          </a:p>
          <a:p>
            <a:pPr marL="0" indent="0" algn="ctr">
              <a:spcBef>
                <a:spcPts val="0"/>
              </a:spcBef>
              <a:buNone/>
            </a:pPr>
            <a:endParaRPr lang="en-US" dirty="0"/>
          </a:p>
          <a:p>
            <a:pPr marL="0" indent="0" algn="ctr">
              <a:spcBef>
                <a:spcPts val="0"/>
              </a:spcBef>
              <a:buNone/>
            </a:pPr>
            <a:r>
              <a:rPr lang="en-US" dirty="0" smtClean="0"/>
              <a:t>Bethany DeSalvo, PhD</a:t>
            </a:r>
          </a:p>
          <a:p>
            <a:pPr marL="0" indent="0" algn="ctr">
              <a:spcBef>
                <a:spcPts val="0"/>
              </a:spcBef>
              <a:buNone/>
            </a:pPr>
            <a:r>
              <a:rPr lang="en-US" dirty="0" smtClean="0"/>
              <a:t>Federal Statistical Research Data Center, Texas</a:t>
            </a:r>
          </a:p>
          <a:p>
            <a:pPr marL="0" indent="0" algn="ctr">
              <a:spcBef>
                <a:spcPts val="0"/>
              </a:spcBef>
              <a:buNone/>
            </a:pPr>
            <a:r>
              <a:rPr lang="en-US" dirty="0" smtClean="0"/>
              <a:t>Center for Economic Studies</a:t>
            </a:r>
          </a:p>
          <a:p>
            <a:pPr marL="0" indent="0" algn="ctr">
              <a:spcBef>
                <a:spcPts val="0"/>
              </a:spcBef>
              <a:buNone/>
            </a:pPr>
            <a:r>
              <a:rPr lang="en-US" dirty="0" smtClean="0"/>
              <a:t>US Census Bureau</a:t>
            </a:r>
          </a:p>
          <a:p>
            <a:pPr marL="0" indent="0" algn="ctr">
              <a:spcBef>
                <a:spcPts val="0"/>
              </a:spcBef>
              <a:buNone/>
            </a:pPr>
            <a:r>
              <a:rPr lang="en-US" dirty="0" smtClean="0">
                <a:hlinkClick r:id="rId2"/>
              </a:rPr>
              <a:t>Bethany.DeSalvo@census.gov</a:t>
            </a:r>
            <a:endParaRPr lang="en-US" dirty="0" smtClean="0"/>
          </a:p>
          <a:p>
            <a:pPr marL="0" indent="0" algn="ctr">
              <a:spcBef>
                <a:spcPts val="0"/>
              </a:spcBef>
              <a:buNone/>
            </a:pPr>
            <a:r>
              <a:rPr lang="en-US" dirty="0" smtClean="0"/>
              <a:t>979-845-5618</a:t>
            </a:r>
            <a:endParaRPr lang="en-US" dirty="0"/>
          </a:p>
        </p:txBody>
      </p:sp>
    </p:spTree>
    <p:extLst>
      <p:ext uri="{BB962C8B-B14F-4D97-AF65-F5344CB8AC3E}">
        <p14:creationId xmlns:p14="http://schemas.microsoft.com/office/powerpoint/2010/main" val="914092078"/>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can work in an RDC?</a:t>
            </a:r>
            <a:endParaRPr lang="en-US" dirty="0"/>
          </a:p>
        </p:txBody>
      </p:sp>
      <p:sp>
        <p:nvSpPr>
          <p:cNvPr id="3" name="Content Placeholder 2"/>
          <p:cNvSpPr>
            <a:spLocks noGrp="1"/>
          </p:cNvSpPr>
          <p:nvPr>
            <p:ph idx="1"/>
          </p:nvPr>
        </p:nvSpPr>
        <p:spPr>
          <a:xfrm>
            <a:off x="533400" y="1981200"/>
            <a:ext cx="8153400" cy="3962400"/>
          </a:xfrm>
        </p:spPr>
        <p:txBody>
          <a:bodyPr/>
          <a:lstStyle/>
          <a:p>
            <a:pPr marL="0" indent="0">
              <a:buNone/>
            </a:pPr>
            <a:r>
              <a:rPr lang="en-US" sz="3000" dirty="0" smtClean="0"/>
              <a:t>Researchers with an approved project, including:</a:t>
            </a:r>
          </a:p>
          <a:p>
            <a:pPr lvl="1"/>
            <a:r>
              <a:rPr lang="en-US" dirty="0"/>
              <a:t>faculty and other researchers</a:t>
            </a:r>
          </a:p>
          <a:p>
            <a:pPr lvl="1"/>
            <a:r>
              <a:rPr lang="en-US" dirty="0" smtClean="0"/>
              <a:t>graduate </a:t>
            </a:r>
            <a:r>
              <a:rPr lang="en-US" dirty="0"/>
              <a:t>students working with </a:t>
            </a:r>
            <a:r>
              <a:rPr lang="en-US" dirty="0" smtClean="0"/>
              <a:t>advisors</a:t>
            </a:r>
          </a:p>
          <a:p>
            <a:pPr lvl="1"/>
            <a:r>
              <a:rPr lang="en-US" dirty="0" smtClean="0"/>
              <a:t>foreign </a:t>
            </a:r>
            <a:r>
              <a:rPr lang="en-US" dirty="0"/>
              <a:t>nationals </a:t>
            </a:r>
            <a:r>
              <a:rPr lang="en-US" dirty="0" smtClean="0"/>
              <a:t>with 3 years in the United States</a:t>
            </a:r>
          </a:p>
          <a:p>
            <a:pPr marL="457200" lvl="1" indent="0">
              <a:buNone/>
            </a:pPr>
            <a:endParaRPr lang="en-US" dirty="0"/>
          </a:p>
          <a:p>
            <a:pPr marL="857250" lvl="1" indent="-457200">
              <a:buFont typeface="Arial" pitchFamily="34" charset="0"/>
              <a:buChar char="•"/>
            </a:pPr>
            <a:endParaRPr lang="en-US" dirty="0" smtClean="0"/>
          </a:p>
          <a:p>
            <a:pPr marL="400050" lvl="1" indent="0">
              <a:buNone/>
            </a:pPr>
            <a:endParaRPr lang="en-US" dirty="0" smtClean="0"/>
          </a:p>
          <a:p>
            <a:pPr marL="457200" indent="-457200">
              <a:buFont typeface="Arial" pitchFamily="34" charset="0"/>
              <a:buChar char="•"/>
            </a:pPr>
            <a:endParaRPr lang="en-US" dirty="0" smtClean="0"/>
          </a:p>
          <a:p>
            <a:pPr marL="457200" indent="-457200">
              <a:buFont typeface="Arial" pitchFamily="34" charset="0"/>
              <a:buChar char="•"/>
            </a:pPr>
            <a:endParaRPr lang="en-US" dirty="0" smtClean="0"/>
          </a:p>
        </p:txBody>
      </p:sp>
    </p:spTree>
    <p:extLst>
      <p:ext uri="{BB962C8B-B14F-4D97-AF65-F5344CB8AC3E}">
        <p14:creationId xmlns:p14="http://schemas.microsoft.com/office/powerpoint/2010/main" val="1314883779"/>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charset="0"/>
              </a:rPr>
              <a:t>Why </a:t>
            </a:r>
            <a:r>
              <a:rPr lang="en-US" dirty="0" smtClean="0">
                <a:latin typeface="Arial" charset="0"/>
              </a:rPr>
              <a:t>Is Census Required to Restrict </a:t>
            </a:r>
            <a:r>
              <a:rPr lang="en-US" dirty="0">
                <a:latin typeface="Arial" charset="0"/>
              </a:rPr>
              <a:t>Microdata Access?</a:t>
            </a:r>
            <a:endParaRPr lang="en-US" dirty="0"/>
          </a:p>
        </p:txBody>
      </p:sp>
      <p:sp>
        <p:nvSpPr>
          <p:cNvPr id="3" name="Content Placeholder 2"/>
          <p:cNvSpPr>
            <a:spLocks noGrp="1"/>
          </p:cNvSpPr>
          <p:nvPr>
            <p:ph idx="1"/>
          </p:nvPr>
        </p:nvSpPr>
        <p:spPr/>
        <p:txBody>
          <a:bodyPr/>
          <a:lstStyle/>
          <a:p>
            <a:r>
              <a:rPr lang="en-US" sz="3000" dirty="0">
                <a:latin typeface="Calibri (body)"/>
                <a:cs typeface="Calibri (body)"/>
              </a:rPr>
              <a:t>Titles 13 (Census</a:t>
            </a:r>
            <a:r>
              <a:rPr lang="en-US" sz="3000" dirty="0" smtClean="0">
                <a:latin typeface="Calibri (body)"/>
                <a:cs typeface="Calibri (body)"/>
              </a:rPr>
              <a:t>); 26 </a:t>
            </a:r>
            <a:r>
              <a:rPr lang="en-US" sz="3000" dirty="0">
                <a:latin typeface="Calibri (body)"/>
                <a:cs typeface="Calibri (body)"/>
              </a:rPr>
              <a:t>(IRS) U.S.C</a:t>
            </a:r>
            <a:r>
              <a:rPr lang="en-US" sz="3000" dirty="0" smtClean="0">
                <a:latin typeface="Calibri (body)"/>
                <a:cs typeface="Calibri (body)"/>
              </a:rPr>
              <a:t>.; CIPSEA </a:t>
            </a:r>
            <a:r>
              <a:rPr lang="en-US" sz="3000" dirty="0">
                <a:latin typeface="Calibri (body)"/>
                <a:cs typeface="Calibri (body)"/>
              </a:rPr>
              <a:t>protect </a:t>
            </a:r>
            <a:r>
              <a:rPr lang="en-US" sz="3000" dirty="0" smtClean="0">
                <a:latin typeface="Calibri (body)"/>
                <a:cs typeface="Calibri (body)"/>
              </a:rPr>
              <a:t>confidentiality so that:</a:t>
            </a:r>
          </a:p>
          <a:p>
            <a:pPr lvl="1"/>
            <a:r>
              <a:rPr lang="en-US" sz="2500" dirty="0">
                <a:latin typeface="Calibri (body)"/>
                <a:cs typeface="Calibri (body)"/>
              </a:rPr>
              <a:t>t</a:t>
            </a:r>
            <a:r>
              <a:rPr lang="en-US" sz="2500" dirty="0" smtClean="0">
                <a:latin typeface="Calibri (body)"/>
                <a:cs typeface="Calibri (body)"/>
              </a:rPr>
              <a:t>he respondent </a:t>
            </a:r>
            <a:r>
              <a:rPr lang="en-US" sz="2500" dirty="0">
                <a:latin typeface="Calibri (body)"/>
                <a:cs typeface="Calibri (body)"/>
              </a:rPr>
              <a:t>cannot be identified</a:t>
            </a:r>
          </a:p>
          <a:p>
            <a:pPr lvl="1"/>
            <a:r>
              <a:rPr lang="en-US" sz="2500" dirty="0">
                <a:latin typeface="Calibri (body)"/>
                <a:cs typeface="Calibri (body)"/>
              </a:rPr>
              <a:t>only Census employees and temporary staff can access microdata</a:t>
            </a:r>
          </a:p>
          <a:p>
            <a:pPr lvl="1"/>
            <a:r>
              <a:rPr lang="en-US" sz="2500" dirty="0" smtClean="0">
                <a:latin typeface="Calibri (body)"/>
                <a:cs typeface="Calibri (body)"/>
              </a:rPr>
              <a:t>access </a:t>
            </a:r>
            <a:r>
              <a:rPr lang="en-US" sz="2500" dirty="0">
                <a:latin typeface="Calibri (body)"/>
                <a:cs typeface="Calibri (body)"/>
              </a:rPr>
              <a:t>must potentially provide legitimate benefits to Census Bureau </a:t>
            </a:r>
            <a:r>
              <a:rPr lang="en-US" sz="2500" dirty="0" smtClean="0">
                <a:latin typeface="Calibri (body)"/>
                <a:cs typeface="Calibri (body)"/>
              </a:rPr>
              <a:t>programs</a:t>
            </a:r>
            <a:endParaRPr lang="en-US" sz="2500" dirty="0">
              <a:latin typeface="Calibri (body)"/>
              <a:cs typeface="Calibri (body)"/>
            </a:endParaRPr>
          </a:p>
        </p:txBody>
      </p:sp>
    </p:spTree>
    <p:extLst>
      <p:ext uri="{BB962C8B-B14F-4D97-AF65-F5344CB8AC3E}">
        <p14:creationId xmlns:p14="http://schemas.microsoft.com/office/powerpoint/2010/main" val="3141449716"/>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11010" y="457200"/>
            <a:ext cx="7886700" cy="994172"/>
          </a:xfrm>
        </p:spPr>
        <p:txBody>
          <a:bodyPr>
            <a:normAutofit fontScale="90000"/>
          </a:bodyPr>
          <a:lstStyle/>
          <a:p>
            <a:r>
              <a:rPr lang="en-US" dirty="0" smtClean="0"/>
              <a:t>Demographic data: Restricted versus Public</a:t>
            </a:r>
            <a:endParaRPr lang="en-US" dirty="0"/>
          </a:p>
        </p:txBody>
      </p:sp>
      <p:sp>
        <p:nvSpPr>
          <p:cNvPr id="8" name="Content Placeholder 7"/>
          <p:cNvSpPr>
            <a:spLocks noGrp="1"/>
          </p:cNvSpPr>
          <p:nvPr>
            <p:ph idx="1"/>
          </p:nvPr>
        </p:nvSpPr>
        <p:spPr>
          <a:xfrm>
            <a:off x="611010" y="1905000"/>
            <a:ext cx="7886700" cy="3263504"/>
          </a:xfrm>
        </p:spPr>
        <p:txBody>
          <a:bodyPr>
            <a:normAutofit/>
          </a:bodyPr>
          <a:lstStyle/>
          <a:p>
            <a:r>
              <a:rPr lang="en-US" sz="2700" dirty="0"/>
              <a:t>More geographic detail</a:t>
            </a:r>
          </a:p>
          <a:p>
            <a:r>
              <a:rPr lang="en-US" sz="2700" dirty="0"/>
              <a:t>Additional variables</a:t>
            </a:r>
          </a:p>
          <a:p>
            <a:r>
              <a:rPr lang="en-US" sz="2700" dirty="0"/>
              <a:t>More observations</a:t>
            </a:r>
          </a:p>
          <a:p>
            <a:r>
              <a:rPr lang="en-US" sz="2700" dirty="0"/>
              <a:t>Variables </a:t>
            </a:r>
            <a:r>
              <a:rPr lang="en-US" sz="2700" dirty="0" smtClean="0"/>
              <a:t>“not” </a:t>
            </a:r>
            <a:r>
              <a:rPr lang="en-US" sz="2700" dirty="0"/>
              <a:t>censored (income)</a:t>
            </a:r>
          </a:p>
          <a:p>
            <a:r>
              <a:rPr lang="en-US" sz="2700" dirty="0"/>
              <a:t>Additional detail within variables</a:t>
            </a:r>
          </a:p>
          <a:p>
            <a:endParaRPr lang="en-US" sz="2700" dirty="0"/>
          </a:p>
        </p:txBody>
      </p:sp>
    </p:spTree>
    <p:extLst>
      <p:ext uri="{BB962C8B-B14F-4D97-AF65-F5344CB8AC3E}">
        <p14:creationId xmlns:p14="http://schemas.microsoft.com/office/powerpoint/2010/main" val="1387294772"/>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Person Identification Validation System (PVS)</a:t>
            </a:r>
            <a:endParaRPr lang="en-US" dirty="0"/>
          </a:p>
        </p:txBody>
      </p:sp>
      <p:sp>
        <p:nvSpPr>
          <p:cNvPr id="3" name="Rectangle 3"/>
          <p:cNvSpPr txBox="1">
            <a:spLocks noChangeArrowheads="1"/>
          </p:cNvSpPr>
          <p:nvPr/>
        </p:nvSpPr>
        <p:spPr>
          <a:xfrm>
            <a:off x="533400" y="1828800"/>
            <a:ext cx="7696200" cy="4114800"/>
          </a:xfrm>
          <a:prstGeom prst="rect">
            <a:avLst/>
          </a:prstGeom>
        </p:spPr>
        <p:txBody>
          <a:bodyPr/>
          <a:lstStyle>
            <a:lvl1pPr marL="342900" indent="-342900" algn="l" defTabSz="914400" rtl="0" eaLnBrk="1" latinLnBrk="0" hangingPunct="1">
              <a:spcBef>
                <a:spcPct val="20000"/>
              </a:spcBef>
              <a:buFont typeface="Wingdings" panose="05000000000000000000" pitchFamily="2" charset="2"/>
              <a:buChar char="§"/>
              <a:defRPr sz="3200" kern="1200" baseline="0">
                <a:solidFill>
                  <a:schemeClr val="tx2"/>
                </a:solidFill>
                <a:latin typeface="+mn-lt"/>
                <a:ea typeface="+mn-ea"/>
                <a:cs typeface="+mn-cs"/>
              </a:defRPr>
            </a:lvl1pPr>
            <a:lvl2pPr marL="742950" indent="-285750" algn="l" defTabSz="914400" rtl="0" eaLnBrk="1" latinLnBrk="0" hangingPunct="1">
              <a:spcBef>
                <a:spcPct val="20000"/>
              </a:spcBef>
              <a:buFont typeface="Wingdings" panose="05000000000000000000" pitchFamily="2" charset="2"/>
              <a:buChar char="§"/>
              <a:defRPr sz="2800" kern="1200" baseline="0">
                <a:solidFill>
                  <a:schemeClr val="tx2"/>
                </a:solidFill>
                <a:latin typeface="+mn-lt"/>
                <a:ea typeface="+mn-ea"/>
                <a:cs typeface="+mn-cs"/>
              </a:defRPr>
            </a:lvl2pPr>
            <a:lvl3pPr marL="1143000" indent="-228600" algn="l" defTabSz="914400" rtl="0" eaLnBrk="1" latinLnBrk="0" hangingPunct="1">
              <a:spcBef>
                <a:spcPct val="20000"/>
              </a:spcBef>
              <a:buFont typeface="Wingdings" panose="05000000000000000000" pitchFamily="2" charset="2"/>
              <a:buChar char="§"/>
              <a:defRPr sz="2400" kern="1200" baseline="0">
                <a:solidFill>
                  <a:schemeClr val="tx2"/>
                </a:solidFill>
                <a:latin typeface="+mn-lt"/>
                <a:ea typeface="+mn-ea"/>
                <a:cs typeface="+mn-cs"/>
              </a:defRPr>
            </a:lvl3pPr>
            <a:lvl4pPr marL="1600200" indent="-228600" algn="l" defTabSz="914400" rtl="0" eaLnBrk="1" latinLnBrk="0" hangingPunct="1">
              <a:spcBef>
                <a:spcPct val="20000"/>
              </a:spcBef>
              <a:buFont typeface="Wingdings" panose="05000000000000000000" pitchFamily="2" charset="2"/>
              <a:buChar char="§"/>
              <a:defRPr sz="2000" kern="1200" baseline="0">
                <a:solidFill>
                  <a:schemeClr val="tx2"/>
                </a:solidFill>
                <a:latin typeface="+mn-lt"/>
                <a:ea typeface="+mn-ea"/>
                <a:cs typeface="+mn-cs"/>
              </a:defRPr>
            </a:lvl4pPr>
            <a:lvl5pPr marL="2057400" indent="-228600" algn="l" defTabSz="914400" rtl="0" eaLnBrk="1" latinLnBrk="0" hangingPunct="1">
              <a:spcBef>
                <a:spcPct val="20000"/>
              </a:spcBef>
              <a:buFont typeface="Wingdings" panose="05000000000000000000" pitchFamily="2" charset="2"/>
              <a:buChar char="§"/>
              <a:defRPr sz="2000" kern="1200" baseline="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80000"/>
              </a:lnSpc>
            </a:pPr>
            <a:r>
              <a:rPr lang="en-US" sz="2400" dirty="0" smtClean="0">
                <a:solidFill>
                  <a:schemeClr val="tx1"/>
                </a:solidFill>
                <a:latin typeface="Calibri (body)"/>
                <a:cs typeface="Calibri (body)"/>
              </a:rPr>
              <a:t>PVS assigns 9 digit, unique identifiers called Protected Identification Keys (PIKs) via probabilistic matching techniques to surveys and decennial data</a:t>
            </a:r>
          </a:p>
          <a:p>
            <a:pPr>
              <a:lnSpc>
                <a:spcPct val="80000"/>
              </a:lnSpc>
            </a:pPr>
            <a:endParaRPr lang="en-US" sz="2400" dirty="0" smtClean="0">
              <a:solidFill>
                <a:schemeClr val="tx1"/>
              </a:solidFill>
              <a:latin typeface="Calibri (body)"/>
              <a:cs typeface="Calibri (body)"/>
            </a:endParaRPr>
          </a:p>
          <a:p>
            <a:pPr>
              <a:lnSpc>
                <a:spcPct val="80000"/>
              </a:lnSpc>
            </a:pPr>
            <a:r>
              <a:rPr lang="en-US" sz="2400" dirty="0" smtClean="0">
                <a:solidFill>
                  <a:schemeClr val="tx1"/>
                </a:solidFill>
                <a:latin typeface="Calibri (body)"/>
                <a:cs typeface="Calibri (body)"/>
              </a:rPr>
              <a:t>PIKs are used to facilitate record linkage</a:t>
            </a:r>
          </a:p>
          <a:p>
            <a:pPr>
              <a:lnSpc>
                <a:spcPct val="80000"/>
              </a:lnSpc>
            </a:pPr>
            <a:endParaRPr lang="en-US" sz="2400" dirty="0" smtClean="0">
              <a:solidFill>
                <a:schemeClr val="tx1"/>
              </a:solidFill>
              <a:latin typeface="Calibri (body)"/>
              <a:cs typeface="Calibri (body)"/>
            </a:endParaRPr>
          </a:p>
          <a:p>
            <a:pPr>
              <a:lnSpc>
                <a:spcPct val="80000"/>
              </a:lnSpc>
            </a:pPr>
            <a:r>
              <a:rPr lang="en-US" sz="2400" dirty="0" smtClean="0">
                <a:solidFill>
                  <a:schemeClr val="tx1"/>
                </a:solidFill>
                <a:latin typeface="Calibri (body)"/>
                <a:cs typeface="Calibri (body)"/>
              </a:rPr>
              <a:t>Once ‘PIKed,” data can be linked to any other data processed through PVS</a:t>
            </a:r>
          </a:p>
          <a:p>
            <a:pPr>
              <a:lnSpc>
                <a:spcPct val="80000"/>
              </a:lnSpc>
            </a:pPr>
            <a:endParaRPr lang="en-US" sz="2400" dirty="0" smtClean="0">
              <a:solidFill>
                <a:schemeClr val="tx1"/>
              </a:solidFill>
              <a:latin typeface="Calibri (body)"/>
              <a:cs typeface="Calibri (body)"/>
            </a:endParaRPr>
          </a:p>
          <a:p>
            <a:pPr>
              <a:lnSpc>
                <a:spcPct val="80000"/>
              </a:lnSpc>
            </a:pPr>
            <a:r>
              <a:rPr lang="en-US" sz="2400" dirty="0" smtClean="0">
                <a:solidFill>
                  <a:schemeClr val="tx1"/>
                </a:solidFill>
                <a:latin typeface="Calibri (body)"/>
                <a:cs typeface="Calibri (body)"/>
              </a:rPr>
              <a:t>Match keys include: full address, full name, full date of birth, SSN if available</a:t>
            </a:r>
          </a:p>
          <a:p>
            <a:pPr>
              <a:lnSpc>
                <a:spcPct val="80000"/>
              </a:lnSpc>
            </a:pPr>
            <a:endParaRPr lang="en-US" sz="2000" dirty="0">
              <a:latin typeface="Calibri (body)"/>
              <a:cs typeface="Calibri (body)"/>
            </a:endParaRPr>
          </a:p>
        </p:txBody>
      </p:sp>
    </p:spTree>
    <p:extLst>
      <p:ext uri="{BB962C8B-B14F-4D97-AF65-F5344CB8AC3E}">
        <p14:creationId xmlns:p14="http://schemas.microsoft.com/office/powerpoint/2010/main" val="3063693021"/>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75566" y="381000"/>
            <a:ext cx="7886700" cy="994172"/>
          </a:xfrm>
        </p:spPr>
        <p:txBody>
          <a:bodyPr/>
          <a:lstStyle/>
          <a:p>
            <a:r>
              <a:rPr lang="en-US" dirty="0" smtClean="0"/>
              <a:t>Data Available</a:t>
            </a:r>
            <a:endParaRPr lang="en-US" dirty="0"/>
          </a:p>
        </p:txBody>
      </p:sp>
      <p:sp>
        <p:nvSpPr>
          <p:cNvPr id="8" name="Content Placeholder 7"/>
          <p:cNvSpPr>
            <a:spLocks noGrp="1"/>
          </p:cNvSpPr>
          <p:nvPr>
            <p:ph idx="1"/>
          </p:nvPr>
        </p:nvSpPr>
        <p:spPr>
          <a:xfrm>
            <a:off x="575566" y="1750678"/>
            <a:ext cx="8290264" cy="3263504"/>
          </a:xfrm>
        </p:spPr>
        <p:txBody>
          <a:bodyPr>
            <a:normAutofit fontScale="92500" lnSpcReduction="20000"/>
          </a:bodyPr>
          <a:lstStyle/>
          <a:p>
            <a:r>
              <a:rPr lang="en-US" sz="2700" dirty="0"/>
              <a:t>Decennial Censuses</a:t>
            </a:r>
          </a:p>
          <a:p>
            <a:pPr lvl="1">
              <a:spcAft>
                <a:spcPts val="450"/>
              </a:spcAft>
            </a:pPr>
            <a:r>
              <a:rPr lang="en-US" sz="2400" dirty="0"/>
              <a:t>1950-2010 full count long and short form census data </a:t>
            </a:r>
            <a:r>
              <a:rPr lang="en-US" sz="2400" dirty="0" smtClean="0"/>
              <a:t>(when possible)</a:t>
            </a:r>
            <a:endParaRPr lang="en-US" sz="2400" dirty="0"/>
          </a:p>
          <a:p>
            <a:pPr lvl="1">
              <a:spcAft>
                <a:spcPts val="450"/>
              </a:spcAft>
            </a:pPr>
            <a:r>
              <a:rPr lang="en-US" sz="2400" dirty="0"/>
              <a:t>Household and individual level demographic, socio-economic, program participation, education, household characteristics, </a:t>
            </a:r>
            <a:r>
              <a:rPr lang="en-US" sz="2400" dirty="0" err="1"/>
              <a:t>etc</a:t>
            </a:r>
            <a:endParaRPr lang="en-US" sz="2400" dirty="0"/>
          </a:p>
          <a:p>
            <a:r>
              <a:rPr lang="en-US" sz="2700" dirty="0"/>
              <a:t>Yearly ACS </a:t>
            </a:r>
            <a:r>
              <a:rPr lang="en-US" sz="2700" dirty="0"/>
              <a:t>(American Community </a:t>
            </a:r>
            <a:r>
              <a:rPr lang="en-US" sz="2700" dirty="0"/>
              <a:t>Survey)</a:t>
            </a:r>
            <a:endParaRPr lang="en-US" sz="2700" dirty="0"/>
          </a:p>
          <a:p>
            <a:pPr lvl="1">
              <a:lnSpc>
                <a:spcPct val="100000"/>
              </a:lnSpc>
            </a:pPr>
            <a:r>
              <a:rPr lang="en-US" sz="2400" dirty="0"/>
              <a:t>2006 – 2015 (full), 2000-2005 (small, no GQ), 1996-1999 (limited)</a:t>
            </a:r>
            <a:endParaRPr lang="en-US" sz="2400" dirty="0"/>
          </a:p>
          <a:p>
            <a:pPr lvl="1">
              <a:lnSpc>
                <a:spcPct val="100000"/>
              </a:lnSpc>
            </a:pPr>
            <a:r>
              <a:rPr lang="en-US" sz="2400" dirty="0"/>
              <a:t>1.5% of US population</a:t>
            </a:r>
          </a:p>
          <a:p>
            <a:pPr marL="342900" lvl="1" indent="0">
              <a:buNone/>
            </a:pPr>
            <a:endParaRPr lang="en-US" sz="2400" dirty="0"/>
          </a:p>
        </p:txBody>
      </p:sp>
    </p:spTree>
    <p:extLst>
      <p:ext uri="{BB962C8B-B14F-4D97-AF65-F5344CB8AC3E}">
        <p14:creationId xmlns:p14="http://schemas.microsoft.com/office/powerpoint/2010/main" val="3754607722"/>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AMO_REPORTCONTROLSVISIBLE" val="Empty"/>
</p:tagLst>
</file>

<file path=ppt/theme/theme1.xml><?xml version="1.0" encoding="utf-8"?>
<a:theme xmlns:a="http://schemas.openxmlformats.org/drawingml/2006/main" name="External_General_Bas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External_General_Basic</Template>
  <TotalTime>3774</TotalTime>
  <Words>2691</Words>
  <Application>Microsoft Office PowerPoint</Application>
  <PresentationFormat>On-screen Show (4:3)</PresentationFormat>
  <Paragraphs>364</Paragraphs>
  <Slides>44</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44</vt:i4>
      </vt:variant>
    </vt:vector>
  </HeadingPairs>
  <TitlesOfParts>
    <vt:vector size="51" baseType="lpstr">
      <vt:lpstr>ＭＳ Ｐゴシック</vt:lpstr>
      <vt:lpstr>Arial</vt:lpstr>
      <vt:lpstr>Calibri</vt:lpstr>
      <vt:lpstr>Calibri (body)</vt:lpstr>
      <vt:lpstr>Times New Roman</vt:lpstr>
      <vt:lpstr>Wingdings</vt:lpstr>
      <vt:lpstr>External_General_Basic</vt:lpstr>
      <vt:lpstr>Proposal Development in Federal Statistical   Research Data Centers (RDCs)</vt:lpstr>
      <vt:lpstr>Outline</vt:lpstr>
      <vt:lpstr>What are Research Data Centers (RDCs)?</vt:lpstr>
      <vt:lpstr>RDCs as partnerships</vt:lpstr>
      <vt:lpstr>Who can work in an RDC?</vt:lpstr>
      <vt:lpstr>Why Is Census Required to Restrict Microdata Access?</vt:lpstr>
      <vt:lpstr>Demographic data: Restricted versus Public</vt:lpstr>
      <vt:lpstr>Person Identification Validation System (PVS)</vt:lpstr>
      <vt:lpstr>Data Available</vt:lpstr>
      <vt:lpstr>Data Available</vt:lpstr>
      <vt:lpstr>Data Available</vt:lpstr>
      <vt:lpstr>Data Available</vt:lpstr>
      <vt:lpstr>Economic Data Advantages</vt:lpstr>
      <vt:lpstr>Economic Censuses</vt:lpstr>
      <vt:lpstr>Establishment Surveys</vt:lpstr>
      <vt:lpstr>Firm Surveys</vt:lpstr>
      <vt:lpstr>Business Register Data</vt:lpstr>
      <vt:lpstr>Transactions Data</vt:lpstr>
      <vt:lpstr>Linked Employer Household Dynamics (LEHD)</vt:lpstr>
      <vt:lpstr>Longitudinal Employer-Household Dynamics (LEHD)</vt:lpstr>
      <vt:lpstr>Recovered data</vt:lpstr>
      <vt:lpstr>Health &amp; Human Services (HHS) Restricted Data: NCHS </vt:lpstr>
      <vt:lpstr>HHS Restricted Data: NCHS </vt:lpstr>
      <vt:lpstr>HHS Restricted Data: AHRQ data </vt:lpstr>
      <vt:lpstr>PowerPoint Presentation</vt:lpstr>
      <vt:lpstr>Important Web Sites</vt:lpstr>
      <vt:lpstr>Background Check</vt:lpstr>
      <vt:lpstr>PowerPoint Presentation</vt:lpstr>
      <vt:lpstr>Special Sworn Status</vt:lpstr>
      <vt:lpstr>Writing the proposal:  perspective</vt:lpstr>
      <vt:lpstr>Proposal Package</vt:lpstr>
      <vt:lpstr>Description</vt:lpstr>
      <vt:lpstr>Description</vt:lpstr>
      <vt:lpstr>Output / Disclosure Avoidance Review </vt:lpstr>
      <vt:lpstr>Timeline </vt:lpstr>
      <vt:lpstr>Conclusion</vt:lpstr>
      <vt:lpstr>Benefits to the Census Bureau</vt:lpstr>
      <vt:lpstr>Benefits</vt:lpstr>
      <vt:lpstr>Approval Process </vt:lpstr>
      <vt:lpstr>Timeframe</vt:lpstr>
      <vt:lpstr>How you can speed up the process:</vt:lpstr>
      <vt:lpstr>The Nuts &amp; Bolts of Doing Research in a RDC</vt:lpstr>
      <vt:lpstr>Discussion papers, reference papers, data introductions</vt:lpstr>
      <vt:lpstr>PowerPoint Presentation</vt:lpstr>
    </vt:vector>
  </TitlesOfParts>
  <Company>U.S. Department of Commerce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Race and Hispanic Origin Reporting  are Discrepant Across  Administrative Records Sources:  Exploring Methods to Assign Responses</dc:title>
  <dc:creator>Sharon R Ennis</dc:creator>
  <cp:lastModifiedBy>Bethany Desalvo (CENSUS/CES FED)</cp:lastModifiedBy>
  <cp:revision>209</cp:revision>
  <dcterms:created xsi:type="dcterms:W3CDTF">2015-02-04T13:58:57Z</dcterms:created>
  <dcterms:modified xsi:type="dcterms:W3CDTF">2017-01-17T18:01:05Z</dcterms:modified>
</cp:coreProperties>
</file>